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5" r:id="rId3"/>
    <p:sldMasterId id="2147483667" r:id="rId4"/>
    <p:sldMasterId id="2147483671" r:id="rId5"/>
    <p:sldMasterId id="2147483672" r:id="rId6"/>
    <p:sldMasterId id="2147483674" r:id="rId7"/>
    <p:sldMasterId id="2147483676" r:id="rId8"/>
  </p:sldMasterIdLst>
  <p:notesMasterIdLst>
    <p:notesMasterId r:id="rId49"/>
  </p:notesMasterIdLst>
  <p:sldIdLst>
    <p:sldId id="262" r:id="rId9"/>
    <p:sldId id="277" r:id="rId10"/>
    <p:sldId id="275" r:id="rId11"/>
    <p:sldId id="280" r:id="rId12"/>
    <p:sldId id="276" r:id="rId13"/>
    <p:sldId id="278" r:id="rId14"/>
    <p:sldId id="290" r:id="rId15"/>
    <p:sldId id="297" r:id="rId16"/>
    <p:sldId id="281" r:id="rId17"/>
    <p:sldId id="291" r:id="rId18"/>
    <p:sldId id="271" r:id="rId19"/>
    <p:sldId id="258" r:id="rId20"/>
    <p:sldId id="259" r:id="rId21"/>
    <p:sldId id="292" r:id="rId22"/>
    <p:sldId id="272" r:id="rId23"/>
    <p:sldId id="256" r:id="rId24"/>
    <p:sldId id="293" r:id="rId25"/>
    <p:sldId id="273" r:id="rId26"/>
    <p:sldId id="295" r:id="rId27"/>
    <p:sldId id="284" r:id="rId28"/>
    <p:sldId id="279" r:id="rId29"/>
    <p:sldId id="287" r:id="rId30"/>
    <p:sldId id="298" r:id="rId31"/>
    <p:sldId id="282" r:id="rId32"/>
    <p:sldId id="257" r:id="rId33"/>
    <p:sldId id="261" r:id="rId34"/>
    <p:sldId id="267" r:id="rId35"/>
    <p:sldId id="260" r:id="rId36"/>
    <p:sldId id="268" r:id="rId37"/>
    <p:sldId id="269" r:id="rId38"/>
    <p:sldId id="274" r:id="rId39"/>
    <p:sldId id="289" r:id="rId40"/>
    <p:sldId id="288" r:id="rId41"/>
    <p:sldId id="283" r:id="rId42"/>
    <p:sldId id="299" r:id="rId43"/>
    <p:sldId id="285" r:id="rId44"/>
    <p:sldId id="300" r:id="rId45"/>
    <p:sldId id="296" r:id="rId46"/>
    <p:sldId id="301" r:id="rId47"/>
    <p:sldId id="286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19" autoAdjust="0"/>
    <p:restoredTop sz="91762" autoAdjust="0"/>
  </p:normalViewPr>
  <p:slideViewPr>
    <p:cSldViewPr>
      <p:cViewPr varScale="1">
        <p:scale>
          <a:sx n="64" d="100"/>
          <a:sy n="64" d="100"/>
        </p:scale>
        <p:origin x="9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3D3750-0F9E-7783-DF22-BFDBF6B60B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D48D7-CC40-B645-E402-6BFDCE084C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0CF3B4-5E3F-4A11-AF9B-119A5B268355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025891F-F7B0-2716-13C8-E99DD3DDB3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DC0EBD8-6F55-2CE7-3B91-01AC0C705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79957-67CB-6F30-A04C-0B8142F067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97244-83AE-DDDD-56AE-831677455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2EBDA1-D134-4DB8-A058-D36D12035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4AAF3-C4BB-A839-275D-692B730D1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7D50CE03-06E1-7678-A5B0-279DE898D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23BE951-5A57-72E2-73C9-92E019DEF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5E5835-EB3D-4E98-B591-5FAA5605453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9EED40C2-A356-A8EB-155D-38F4D5173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D7F0E267-32C3-805A-6DCA-1086E13802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B372456-C592-853D-AD54-7AF72FAE0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443FE7-16D9-4C17-BB4E-960D737586F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9D92A55-910D-6063-3405-FEC0F8E28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30E09E-991D-45D7-9D57-9D0F9DACB9DA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3BED79D-2658-5DB8-79D7-F329A8C94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30BC7ED3-A618-806E-5396-E3FF35A1E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Diagram from Fred Espenak, may be found along with lots of good information at http://www.mreclipse.com/Special/SEprimer.html</a:t>
            </a:r>
          </a:p>
        </p:txBody>
      </p:sp>
    </p:spTree>
    <p:extLst>
      <p:ext uri="{BB962C8B-B14F-4D97-AF65-F5344CB8AC3E}">
        <p14:creationId xmlns:p14="http://schemas.microsoft.com/office/powerpoint/2010/main" val="14678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FF2DA35F-D8EB-84A1-28AE-C261EB230C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3C0A21E-78F6-18E2-94D9-BF0BF090D9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FFA67E5-F95C-CFE9-5E77-725400120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4DCA25-CD01-47BF-82E9-BCDE816CEF3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4F9AA7B5-F288-BF68-B8CC-67AD920CF3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C5E68D5E-2D61-DE01-0966-5EA68677D4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331F4B36-A674-57B9-7540-B8168C862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7F6D19-0AE5-46B6-B038-FE2C162675D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E678B1D-FC28-F064-C447-E0342D802A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99308994-06DC-6E09-89A8-CBDF5B5AA5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5DEC5A7-87B3-E4EA-BE8C-6F1A6C303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B6800F-B7C7-4394-BE7E-84E5B0791BB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EAB1BC46-07AB-785C-53C2-62C4193EA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98B6749-7C5A-8550-89C3-862AEF545B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FBC58FD-B488-72FE-582A-9CAE4B349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1D716-100A-4F97-929A-CF3728B9FBA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EAB1BC46-07AB-785C-53C2-62C4193EA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98B6749-7C5A-8550-89C3-862AEF545B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FBC58FD-B488-72FE-582A-9CAE4B349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1D716-100A-4F97-929A-CF3728B9FBA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90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3E333ED2-0B59-4DCA-079A-7FA9C6BDC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1296569-AF2B-432E-8994-368E4B56B933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7">
            <a:extLst>
              <a:ext uri="{FF2B5EF4-FFF2-40B4-BE49-F238E27FC236}">
                <a16:creationId xmlns:a16="http://schemas.microsoft.com/office/drawing/2014/main" id="{A918D23C-0904-0E8F-DDFE-780F836AC5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92" tIns="46246" rIns="92492" bIns="46246"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fld id="{F756958F-668B-4DE2-9CAB-2C208C74E9A5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34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309E11C4-A2E5-8932-44A6-E4B5F60BA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5965E98A-BCA9-B8A8-3CFA-362E15725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87850"/>
            <a:ext cx="5095875" cy="415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EAB1BC46-07AB-785C-53C2-62C4193EA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98B6749-7C5A-8550-89C3-862AEF545B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FBC58FD-B488-72FE-582A-9CAE4B349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1D716-100A-4F97-929A-CF3728B9FBA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38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B2060F6A-405C-C030-5AEE-6D4A532D9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98E8DC5-4CA9-FF31-8345-6DFCA6C5B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0E56CB8-D2E2-685A-1FD4-EF4F74C65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547AD0-7798-4A6A-BD09-DCF336851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9D92A55-910D-6063-3405-FEC0F8E28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30E09E-991D-45D7-9D57-9D0F9DACB9DA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3BED79D-2658-5DB8-79D7-F329A8C94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30BC7ED3-A618-806E-5396-E3FF35A1E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Diagram from Fred Espenak, may be found along with lots of good information at http://www.mreclipse.com/Special/SEprimer.html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B2060F6A-405C-C030-5AEE-6D4A532D9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98E8DC5-4CA9-FF31-8345-6DFCA6C5B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0E56CB8-D2E2-685A-1FD4-EF4F74C65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547AD0-7798-4A6A-BD09-DCF3368519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74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EAB1BC46-07AB-785C-53C2-62C4193EA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98B6749-7C5A-8550-89C3-862AEF545B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FBC58FD-B488-72FE-582A-9CAE4B349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1D716-100A-4F97-929A-CF3728B9FBA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2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9D92A55-910D-6063-3405-FEC0F8E28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30E09E-991D-45D7-9D57-9D0F9DACB9DA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3BED79D-2658-5DB8-79D7-F329A8C94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30BC7ED3-A618-806E-5396-E3FF35A1E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Diagram from Fred Espenak, may be found along with lots of good information at http://www.mreclipse.com/Special/SEprimer.html</a:t>
            </a:r>
          </a:p>
        </p:txBody>
      </p:sp>
    </p:spTree>
    <p:extLst>
      <p:ext uri="{BB962C8B-B14F-4D97-AF65-F5344CB8AC3E}">
        <p14:creationId xmlns:p14="http://schemas.microsoft.com/office/powerpoint/2010/main" val="94476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367EAA7A-A1C4-0C5F-3115-C4989DD9A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884D5C-B140-41EA-A26B-6CF96D933B56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5C97AB9-C987-D135-F176-FA18C67D4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04E615F-32EE-8F45-F033-E88862175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F9606E3-3477-BEFF-9E1F-693523784C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12A0849-EE48-65AF-7C04-1BB9A119ED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D0C5F81-D806-A561-00EA-082F5A256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287E0F-869B-46A0-A913-834209F3DC7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367EAA7A-A1C4-0C5F-3115-C4989DD9A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884D5C-B140-41EA-A26B-6CF96D933B56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5C97AB9-C987-D135-F176-FA18C67D4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04E615F-32EE-8F45-F033-E88862175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1699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66649276-028D-0698-763B-361722F3EC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798AFB20-C40A-20D8-76EE-3040908A7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04037A0-E90C-700C-395A-2101013A8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A6B15B-5C1F-4EEB-9FF6-4A90A46CEF5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CAF23D5-0DA5-141F-11A2-64712BEB6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E71338-0818-4E85-A50A-017FFED0C093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40F8DEF-569C-3AB7-DD28-420DC503E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17051A1-BD3D-3EE2-E2AF-A380125B0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Diagram from Fred Espenak, may be found along with information at http://www.mreclipse.com/Special/SEprimer.html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9EED40C2-A356-A8EB-155D-38F4D5173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D7F0E267-32C3-805A-6DCA-1086E13802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B372456-C592-853D-AD54-7AF72FAE0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443FE7-16D9-4C17-BB4E-960D737586F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E3B1A-1B1F-4CA1-D9CD-9551ABB85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47D127-E618-B976-DD53-516CEB86A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FD9C38-E975-61D7-92D9-18609E83D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BA4EA-8EEF-4E42-81D2-4965A57E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40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7E6449-5EBF-D205-6DDF-DDC264370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B1B944-F6E3-581E-6374-21755777B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0D8C35-6E72-E760-9EA9-72A9380CF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55252-AEE0-4711-9CE7-D2372B21A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26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73065B-C3D0-BACB-9BFC-6F10CD013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4587A-F45C-9CB6-4447-001C0209A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165FA-282A-6665-1FF8-BE8BAB274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9B573-196E-4F9F-8068-0328CF3A6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99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F195A-A0E3-F14D-32CD-AE3FD178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F30CD-1FBA-F05B-F134-361B83689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2CB95D-E85C-C318-A82D-E1382F743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E4C76-5274-493C-B09A-129876824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79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F195A-A0E3-F14D-32CD-AE3FD178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F30CD-1FBA-F05B-F134-361B83689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2CB95D-E85C-C318-A82D-E1382F743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E4C76-5274-493C-B09A-129876824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792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F195A-A0E3-F14D-32CD-AE3FD178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F30CD-1FBA-F05B-F134-361B83689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2CB95D-E85C-C318-A82D-E1382F743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E4C76-5274-493C-B09A-129876824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792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EE71D-68D0-6E78-0E77-9F0B93F08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03B611-DE7D-1A35-1F6C-6DFA38F5D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70209-BE9C-AF93-DEBB-AC80C1CA1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BEBEA-70B2-4088-97F9-9A7AC5F6B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52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6E9D0-3B5B-31FC-9AD5-FCF2C7C8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02B4-8A5D-4C4B-A954-F17D00BCE2F8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F17B3-4CA8-094A-148E-DE118A1F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89F6F-31D0-92B1-0BAB-07CA3EA8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24D80-A9F6-4836-9478-C5F1651C6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35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3F5F62A-9F19-18A5-8115-69954E69F6F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CC6C0-E5A7-4AED-BBC6-12FF1726C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06836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3F5F62A-9F19-18A5-8115-69954E69F6F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CC6C0-E5A7-4AED-BBC6-12FF1726C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0683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C6690C-5C1F-04BD-02DE-56448313FA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E8C2F-8279-6256-E173-E516D6DD3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6FB1E-B225-7058-5162-C7422B343F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4C535-30D8-4CD4-9F6D-86A25863A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4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152E89-8584-6C6C-660B-F489D787B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853315-9949-2D31-571C-17D1CB7097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AB2FB3-2D9B-0626-8BFC-A05CC3B6C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5F5A0-5505-4642-A789-0063BD63C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75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2EB2C-3032-31EA-68DD-E8B3B6408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4BA50-8720-2E7E-25B3-7FD63C96F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E7BD9-1912-D347-4B9F-815A00BD6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E1E3-7573-48F9-981C-CF94A2FCE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84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050CEF-2F04-B61E-D10B-6E5AF6B4E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DBA99E-E33D-BE0B-5937-112EF62B1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2EF244-6961-F6A3-D977-26A9CB7F9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7905-EA84-4FD5-AA64-B942778D0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08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48659D-B957-9258-6081-AE173AD69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983BE0-DD5F-BF12-4553-DB23291B7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205B04-6261-6FA5-464E-C950185A9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0D8A4-65AD-425A-B614-43B39171B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57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E5D4A4-7FE2-E15F-2DF7-9DE0CFF0C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BA4D25-E3BF-9336-27BA-B439F98DF8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EE5DA2-41E7-FB8F-BFFE-28383580E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0284-881D-43D4-B2ED-76F57F94A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77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94EFF-357F-5114-1F2D-2688FB68F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6D558-B8B6-49A9-9362-F253669DD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544B7-39D0-7EDB-3ECD-6230ADF14C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29D5C-35CA-48AB-B697-868C84190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67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F88C6-3F94-7195-A9C8-55B341A66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569A6-B8EC-472E-EB2D-00FAA933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0F73E-5F7C-F3D7-E941-E18EE084A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B9549-7B0A-49D1-9C05-237EC4485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29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93F143-4819-BCC9-21B5-43DF9A1CA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C59546-C0CF-FA18-C2C5-832404479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6A8289-6309-71DE-10E9-BF62327232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5D99AB-DC21-B857-0E96-EAAD9F7CB6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EFD7460-049C-290E-2A94-675D5888C0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D79384E-58B5-49D8-A942-216F5E671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D94805-620E-1CB8-B144-5F3BD5520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06A7DD-7D69-E922-E899-5DA4D3D0E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833732-A48C-F749-9ECA-D3128B966A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8C5598-2154-F49A-B5D8-C303F4C3DF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C6C300-F369-2B35-F53D-9CA08924D5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09D990-E80E-43D5-92AF-D88DFCECD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D94805-620E-1CB8-B144-5F3BD5520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06A7DD-7D69-E922-E899-5DA4D3D0E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833732-A48C-F749-9ECA-D3128B966A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8C5598-2154-F49A-B5D8-C303F4C3DF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C6C300-F369-2B35-F53D-9CA08924D5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09D990-E80E-43D5-92AF-D88DFCECD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D94805-620E-1CB8-B144-5F3BD5520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06A7DD-7D69-E922-E899-5DA4D3D0E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833732-A48C-F749-9ECA-D3128B966A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8C5598-2154-F49A-B5D8-C303F4C3DF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C6C300-F369-2B35-F53D-9CA08924D5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09D990-E80E-43D5-92AF-D88DFCECD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63F9FA-0A6E-A792-187D-36D0DC789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8B556D-CF94-5146-95F4-456F1A83D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43BCEB-9A45-7910-68EE-CCEC540742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A3956C-2951-BFEA-A860-2F4FB0708F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6B257A-6DC0-4E0D-1E21-57BDDCF3CF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03A2F7-1A24-4123-A976-6D7F3995D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1A9983-3929-917A-8E12-FA017E2DD5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CE8A09-9A68-0093-7F21-C339895755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C607-E0ED-C332-CAFA-3B5B888A0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5AF42B-2EC8-44E3-B482-AF5C63B36E31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7E1A5-B087-AE9F-EAF2-3F4BE83D0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0385D-623F-6D87-17DD-C06C0CB91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70FC8E-997E-48A2-BA2F-36CA5040A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4798310-A897-D3CA-74A2-DCEFA263D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anose="02020603050405020304" pitchFamily="18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BEC0173-F5F9-2078-0E73-27B6A001F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anose="02020603050405020304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anose="02020603050405020304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anose="02020603050405020304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anose="02020603050405020304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anose="02020603050405020304" pitchFamily="18" charset="0"/>
              </a:rPr>
              <a:t>Fifth level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52D44E8-4B89-66DD-8E97-DFA689C258E8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431EE7D-78DF-43E2-B598-4F3B302E9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Times New Roman" panose="02020603050405020304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4798310-A897-D3CA-74A2-DCEFA263D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anose="02020603050405020304" pitchFamily="18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BEC0173-F5F9-2078-0E73-27B6A001F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anose="02020603050405020304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anose="02020603050405020304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anose="02020603050405020304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anose="02020603050405020304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anose="02020603050405020304" pitchFamily="18" charset="0"/>
              </a:rPr>
              <a:t>Fifth level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52D44E8-4B89-66DD-8E97-DFA689C258E8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431EE7D-78DF-43E2-B598-4F3B302E9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Times New Roman" panose="02020603050405020304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ヒラギノ明朝 ProN W3" charset="0"/>
          <a:sym typeface="Times New Roman" panose="02020603050405020304" pitchFamily="18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heage.com.au/ffximage/2008/02/06/majeclipse_narrowweb__300x335,0.jpg">
            <a:extLst>
              <a:ext uri="{FF2B5EF4-FFF2-40B4-BE49-F238E27FC236}">
                <a16:creationId xmlns:a16="http://schemas.microsoft.com/office/drawing/2014/main" id="{6AED63DB-EDE1-565C-3B82-036D3317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95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http://www.aip.org/dbis/stories/2007/images/17086LunarEclipse.jpg">
            <a:extLst>
              <a:ext uri="{FF2B5EF4-FFF2-40B4-BE49-F238E27FC236}">
                <a16:creationId xmlns:a16="http://schemas.microsoft.com/office/drawing/2014/main" id="{B9A8788A-2491-620E-2A7C-3FFAFCB3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0"/>
            <a:ext cx="4605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CA104-B60D-5551-F3EC-ABB4BB5FC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and Lunar Eclipses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>
            <a:extLst>
              <a:ext uri="{FF2B5EF4-FFF2-40B4-BE49-F238E27FC236}">
                <a16:creationId xmlns:a16="http://schemas.microsoft.com/office/drawing/2014/main" id="{07349B2F-6A9A-1D11-9277-DB793FDDD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858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/>
              <a:t>Total Solar Eclipse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9431A07-56A2-6895-B5A2-5430050AB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868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Observers in the “umbra” shadow see a total eclipse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Can only occur if you are at the exact spot within the moon’s umbra (which isn’t very big).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Safe to view the Sun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Can see the corona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Only lasts a few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Path of Totality about 10,000 miles long, only 100 miles wide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97368-A729-84CF-2B07-14A5A662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852715"/>
            <a:ext cx="5943600" cy="39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82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eclipse2006_multi_1">
            <a:extLst>
              <a:ext uri="{FF2B5EF4-FFF2-40B4-BE49-F238E27FC236}">
                <a16:creationId xmlns:a16="http://schemas.microsoft.com/office/drawing/2014/main" id="{799A4E9D-7818-7753-D5A9-68241CBC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95425"/>
            <a:ext cx="7924800" cy="533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6504926C-1D83-8D46-AF2C-88EFBCF04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Total Solar Eclipse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338339E-1EF8-28F8-AE8B-8798F7D4E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Animation of a Total Solar Eclipse</a:t>
            </a:r>
          </a:p>
        </p:txBody>
      </p:sp>
      <p:sp>
        <p:nvSpPr>
          <p:cNvPr id="20484" name="Text Box 8">
            <a:extLst>
              <a:ext uri="{FF2B5EF4-FFF2-40B4-BE49-F238E27FC236}">
                <a16:creationId xmlns:a16="http://schemas.microsoft.com/office/drawing/2014/main" id="{DA42A4D7-438E-4019-379B-413B5FDD3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1662202"/>
            <a:ext cx="2209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Remember that it is not safe to stare at a solar eclipse !!!</a:t>
            </a:r>
          </a:p>
        </p:txBody>
      </p:sp>
      <p:pic>
        <p:nvPicPr>
          <p:cNvPr id="20485" name="Picture 10" descr="C:\WINDOWS\Desktop\solar eclipse.gif">
            <a:extLst>
              <a:ext uri="{FF2B5EF4-FFF2-40B4-BE49-F238E27FC236}">
                <a16:creationId xmlns:a16="http://schemas.microsoft.com/office/drawing/2014/main" id="{F59305DB-EFD8-7674-913D-56B6AC37AFE4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71600"/>
            <a:ext cx="5943600" cy="540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7AD5124-FE5F-7A5E-4266-EED88AF9D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Solar Eclipse Animation showing where we see the eclipse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F1D9E23-50F6-319E-9B53-D202F164F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4" descr="C:\WINDOWS\Desktop\anim1sm.gif">
            <a:extLst>
              <a:ext uri="{FF2B5EF4-FFF2-40B4-BE49-F238E27FC236}">
                <a16:creationId xmlns:a16="http://schemas.microsoft.com/office/drawing/2014/main" id="{F4E57209-C524-CB8E-BF7F-AC48F40150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074"/>
            <a:ext cx="7315200" cy="510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6E3F5AF5-7474-F7E1-72A4-411BE7920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181100"/>
            <a:ext cx="1752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This animation shows that the moon creates a small shadow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Only allows certain areas of the earth to see a total solar eclipse.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>
            <a:extLst>
              <a:ext uri="{FF2B5EF4-FFF2-40B4-BE49-F238E27FC236}">
                <a16:creationId xmlns:a16="http://schemas.microsoft.com/office/drawing/2014/main" id="{07349B2F-6A9A-1D11-9277-DB793FDDD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9906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Solar Eclipse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9431A07-56A2-6895-B5A2-5430050AB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281940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Observers in the “penumbra” shadow see a partial eclipse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200" dirty="0">
                <a:solidFill>
                  <a:schemeClr val="tx2"/>
                </a:solidFill>
              </a:rPr>
              <a:t>Not safe to look directly at the sun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>
                <a:solidFill>
                  <a:schemeClr val="tx2"/>
                </a:solidFill>
              </a:rPr>
              <a:t>Only lasts a few minutes</a:t>
            </a:r>
          </a:p>
        </p:txBody>
      </p:sp>
    </p:spTree>
    <p:extLst>
      <p:ext uri="{BB962C8B-B14F-4D97-AF65-F5344CB8AC3E}">
        <p14:creationId xmlns:p14="http://schemas.microsoft.com/office/powerpoint/2010/main" val="280981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Eclipsed_Sunset">
            <a:extLst>
              <a:ext uri="{FF2B5EF4-FFF2-40B4-BE49-F238E27FC236}">
                <a16:creationId xmlns:a16="http://schemas.microsoft.com/office/drawing/2014/main" id="{4E5973FF-E267-D0B2-6034-33FA9BE0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3914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AF81C22E-E626-8FD7-EFE0-F7E897789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Picture of a Partial Solar Eclipse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C:\WINDOWS\Desktop\s5fnet.jpg">
            <a:extLst>
              <a:ext uri="{FF2B5EF4-FFF2-40B4-BE49-F238E27FC236}">
                <a16:creationId xmlns:a16="http://schemas.microsoft.com/office/drawing/2014/main" id="{714C9702-1C24-158D-C944-95932D51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10125"/>
            <a:ext cx="71437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>
            <a:extLst>
              <a:ext uri="{FF2B5EF4-FFF2-40B4-BE49-F238E27FC236}">
                <a16:creationId xmlns:a16="http://schemas.microsoft.com/office/drawing/2014/main" id="{B9C47AA1-65A8-C847-A787-FF61A15455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Partial Solar Eclipse Animation</a:t>
            </a:r>
          </a:p>
        </p:txBody>
      </p:sp>
      <p:pic>
        <p:nvPicPr>
          <p:cNvPr id="15365" name="Picture 7" descr="C:\WINDOWS\Desktop\anim_solar_eclipse_99_08_11.gif">
            <a:extLst>
              <a:ext uri="{FF2B5EF4-FFF2-40B4-BE49-F238E27FC236}">
                <a16:creationId xmlns:a16="http://schemas.microsoft.com/office/drawing/2014/main" id="{064D0353-49DB-26FA-6365-FD767B681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61E203EE-01E8-E1CB-B5FF-C843153F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50E5DC-F2BB-41CA-BAF1-7C907D2F9E29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88C23B8-8784-92BA-B844-1A7A9C1D34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/>
              <a:t>Annular Solar Eclipse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EBB2036-10FF-0826-C6FE-7A077FB9C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When the Moon is farthest (Apogee) from the earth in its orbit to completely cover the Sun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The umbra doesn’t reach the Earth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Sun appears as a donut around the Moon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DB725-41FF-DAFF-329E-8BA33CD6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884136"/>
            <a:ext cx="6324600" cy="39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636E96A-6ACB-1D00-3DE3-918D2233B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4478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Annular Eclipse Picture</a:t>
            </a:r>
          </a:p>
        </p:txBody>
      </p:sp>
      <p:pic>
        <p:nvPicPr>
          <p:cNvPr id="18435" name="Picture 5" descr="ecl_Seip">
            <a:extLst>
              <a:ext uri="{FF2B5EF4-FFF2-40B4-BE49-F238E27FC236}">
                <a16:creationId xmlns:a16="http://schemas.microsoft.com/office/drawing/2014/main" id="{888D5D53-C951-CC40-35BF-C1E62FF4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505450" cy="46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636E96A-6ACB-1D00-3DE3-918D2233B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4478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Photos of an Annular Eclipse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A699A-0219-58E5-4DBC-F6F28A98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1" y="2614612"/>
            <a:ext cx="8746570" cy="27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B258F9-EB3D-BCC6-CDC9-A81AA885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Learning Objects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AED0760-CA87-A73B-038C-B13D6CED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I can explain the differences between solar and lunar eclipses.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I can identify the types of eclipses based on the positions of the earth, moon, and sun.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I can identify the phase of the moon with each type of eclipse.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I can explain why we don’t see a eclipse every month.</a:t>
            </a:r>
          </a:p>
        </p:txBody>
      </p:sp>
    </p:spTree>
    <p:extLst>
      <p:ext uri="{BB962C8B-B14F-4D97-AF65-F5344CB8AC3E}">
        <p14:creationId xmlns:p14="http://schemas.microsoft.com/office/powerpoint/2010/main" val="24750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313D-64C3-E4B7-2ECA-1C4072BE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Viewing Solar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159E0-1DDC-B1BB-1D72-65917DEA5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Remember it is not safe to stare at a solar eclipse with out protective eye wear.</a:t>
            </a:r>
          </a:p>
        </p:txBody>
      </p:sp>
      <p:pic>
        <p:nvPicPr>
          <p:cNvPr id="10244" name="Picture 2" descr="https://encrypted-tbn1.gstatic.com/images?q=tbn:ANd9GcQMtvUPECoyJ1aB2g8l3YCggT9tZ1pokp0-9L5pKKupLtam6HSX">
            <a:extLst>
              <a:ext uri="{FF2B5EF4-FFF2-40B4-BE49-F238E27FC236}">
                <a16:creationId xmlns:a16="http://schemas.microsoft.com/office/drawing/2014/main" id="{59BD0988-1279-EE8C-F7BF-3E621F0E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9709"/>
            <a:ext cx="3608785" cy="240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s://encrypted-tbn2.gstatic.com/images?q=tbn:ANd9GcSnPdT4zkdmPErt4ULL4TkFcmjCW3u-ZafjprD0xHDSaHiq4hzp">
            <a:extLst>
              <a:ext uri="{FF2B5EF4-FFF2-40B4-BE49-F238E27FC236}">
                <a16:creationId xmlns:a16="http://schemas.microsoft.com/office/drawing/2014/main" id="{EF7164B6-6B6D-6FFA-26EC-50E8CDB3F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16004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03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60F6CA6-9C43-693A-60A6-D184B1E91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Lunar Eclipses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9034B07-C23A-9E6D-646A-4B9BA5BFB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Sun’s light is blocked by the </a:t>
            </a:r>
            <a:r>
              <a:rPr lang="en-US" altLang="en-US" sz="2800" u="sng" dirty="0">
                <a:solidFill>
                  <a:srgbClr val="6666FF"/>
                </a:solidFill>
              </a:rPr>
              <a:t>Earth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Earth’s shadow on Moon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Earth comes between the Sun and moon and casts a shadow on the Moon (Full Moon)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Sun,</a:t>
            </a:r>
            <a:r>
              <a:rPr lang="en-US" altLang="en-US" sz="2800" dirty="0"/>
              <a:t> </a:t>
            </a:r>
            <a:r>
              <a:rPr lang="en-US" altLang="en-US" sz="2800" u="sng" dirty="0">
                <a:solidFill>
                  <a:srgbClr val="6666FF"/>
                </a:solidFill>
              </a:rPr>
              <a:t>Earth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bg1"/>
                </a:solidFill>
              </a:rPr>
              <a:t>and Moon are in line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During the night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0 -3 times/year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12292" name="Picture 6" descr="lunareclipsefigure">
            <a:extLst>
              <a:ext uri="{FF2B5EF4-FFF2-40B4-BE49-F238E27FC236}">
                <a16:creationId xmlns:a16="http://schemas.microsoft.com/office/drawing/2014/main" id="{0D8D446D-9096-B783-3B4E-581BDA33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609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60F6CA6-9C43-693A-60A6-D184B1E91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Lunar Eclipses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9034B07-C23A-9E6D-646A-4B9BA5BFB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DC2EB-19E8-7869-58FD-C2485FF7C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" y="1809750"/>
            <a:ext cx="9065455" cy="398145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A403792-1F2E-6DBB-E9D9-B7F4C453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248400"/>
            <a:ext cx="8272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Arial Unicode MS" pitchFamily="34" charset="-128"/>
              </a:rPr>
              <a:t>When the Earth’s shadow covers the Moon, we have a lunar eclipse</a:t>
            </a:r>
          </a:p>
        </p:txBody>
      </p:sp>
    </p:spTree>
    <p:extLst>
      <p:ext uri="{BB962C8B-B14F-4D97-AF65-F5344CB8AC3E}">
        <p14:creationId xmlns:p14="http://schemas.microsoft.com/office/powerpoint/2010/main" val="8408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50B5ABC6-6E1C-A842-2E59-0FA93D32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172F8-5629-4E52-A1BB-28A00E8C44CF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08D2D54-FB22-3871-6BD6-E997FC62B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2192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of Total and Partial Lunar Eclipses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76FEE-5CEC-F4D6-B41D-F9475CD3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6" y="2185987"/>
            <a:ext cx="8958574" cy="3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3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B258F9-EB3D-BCC6-CDC9-A81AA885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3 Types of Lunar Eclipses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AED0760-CA87-A73B-038C-B13D6CED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1) Total Lunar Eclipse</a:t>
            </a:r>
          </a:p>
          <a:p>
            <a:pPr marL="0" indent="0" eaLnBrk="1" hangingPunct="1"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2) Partial Lunar Eclipse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3) Penumbral Lunar Eclipse</a:t>
            </a:r>
          </a:p>
        </p:txBody>
      </p:sp>
    </p:spTree>
    <p:extLst>
      <p:ext uri="{BB962C8B-B14F-4D97-AF65-F5344CB8AC3E}">
        <p14:creationId xmlns:p14="http://schemas.microsoft.com/office/powerpoint/2010/main" val="31018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WINDOWS\Desktop\lunar eclipse diagram.jpg">
            <a:extLst>
              <a:ext uri="{FF2B5EF4-FFF2-40B4-BE49-F238E27FC236}">
                <a16:creationId xmlns:a16="http://schemas.microsoft.com/office/drawing/2014/main" id="{51935979-AAB5-4A51-4990-5617D328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7" y="2133600"/>
            <a:ext cx="36687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C:\WINDOWS\Desktop\lunar eclipse moons.jpg">
            <a:extLst>
              <a:ext uri="{FF2B5EF4-FFF2-40B4-BE49-F238E27FC236}">
                <a16:creationId xmlns:a16="http://schemas.microsoft.com/office/drawing/2014/main" id="{8488A3B8-00BA-2717-E3B5-882CBB80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47244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WINDOWS\Desktop\eclipse1.jpg">
            <a:extLst>
              <a:ext uri="{FF2B5EF4-FFF2-40B4-BE49-F238E27FC236}">
                <a16:creationId xmlns:a16="http://schemas.microsoft.com/office/drawing/2014/main" id="{BF7BFF0B-F814-72DD-63FA-5032547D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28956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7">
            <a:extLst>
              <a:ext uri="{FF2B5EF4-FFF2-40B4-BE49-F238E27FC236}">
                <a16:creationId xmlns:a16="http://schemas.microsoft.com/office/drawing/2014/main" id="{D3CDCBEE-C577-D6EB-44A6-CE9663EA5F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799" y="1524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Lunar Eclipse</a:t>
            </a:r>
          </a:p>
        </p:txBody>
      </p:sp>
      <p:sp>
        <p:nvSpPr>
          <p:cNvPr id="22535" name="Text Box 8">
            <a:extLst>
              <a:ext uri="{FF2B5EF4-FFF2-40B4-BE49-F238E27FC236}">
                <a16:creationId xmlns:a16="http://schemas.microsoft.com/office/drawing/2014/main" id="{92452C7D-C65B-F950-9BDC-BF1463EE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8778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The diagram shows  that the moon is covered by the Earth’s shadow, which makes this Eclipse safe to look at. Notice the moon sometimes turns red When totality occurs.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9AB922BA-281E-A4D4-A560-D95990BE0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4" descr="C:\WINDOWS\Desktop\ecl_lunar.gif">
            <a:extLst>
              <a:ext uri="{FF2B5EF4-FFF2-40B4-BE49-F238E27FC236}">
                <a16:creationId xmlns:a16="http://schemas.microsoft.com/office/drawing/2014/main" id="{27478908-9CF1-0DEA-766C-F8C43537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DB5D278C-4793-7DD1-D8E6-0802FCCC4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959475"/>
            <a:ext cx="9002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If you are in the umbra of the shadow, you will see a total eclipse.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If you are in the penumbra of the shadow, you will have a partial eclipse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FE67568-5866-18B5-5D55-930FE9706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14300"/>
            <a:ext cx="8686799" cy="12573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Lunar Eclipse reason for seeing different types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129D8B0-ADD9-3BB4-E82D-77801D2A6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Total Lunar Eclipse</a:t>
            </a:r>
          </a:p>
        </p:txBody>
      </p:sp>
      <p:pic>
        <p:nvPicPr>
          <p:cNvPr id="26627" name="Picture 5" descr="TotalLunarEclipse-Mar3,07">
            <a:extLst>
              <a:ext uri="{FF2B5EF4-FFF2-40B4-BE49-F238E27FC236}">
                <a16:creationId xmlns:a16="http://schemas.microsoft.com/office/drawing/2014/main" id="{A59B2330-3213-955B-3D37-4B85C75F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5943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D64ED-A31F-1AED-8EAF-D1C5EDDCF689}"/>
              </a:ext>
            </a:extLst>
          </p:cNvPr>
          <p:cNvSpPr txBox="1"/>
          <p:nvPr/>
        </p:nvSpPr>
        <p:spPr>
          <a:xfrm>
            <a:off x="304800" y="1905000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kern="0" dirty="0">
                <a:solidFill>
                  <a:srgbClr val="FFFFFF"/>
                </a:solidFill>
                <a:latin typeface="Times New Roman"/>
                <a:ea typeface="+mj-ea"/>
                <a:cs typeface="+mj-cs"/>
              </a:rPr>
              <a:t>W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hen the entire Moon passes completely through the Umbra of Earth’s shadow, or total shadow of the Earth.</a:t>
            </a:r>
            <a:b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5D109E5-12BD-46F6-A463-A5380D862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Animation of Total Lunar Eclipse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38FD26D-4784-2FC5-E127-043FD8897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2772" name="Picture 4" descr="C:\WINDOWS\Desktop\lunar eclipse animation.gif">
            <a:extLst>
              <a:ext uri="{FF2B5EF4-FFF2-40B4-BE49-F238E27FC236}">
                <a16:creationId xmlns:a16="http://schemas.microsoft.com/office/drawing/2014/main" id="{FB06BF7F-898C-46D4-0D92-91782E21D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>
            <a:extLst>
              <a:ext uri="{FF2B5EF4-FFF2-40B4-BE49-F238E27FC236}">
                <a16:creationId xmlns:a16="http://schemas.microsoft.com/office/drawing/2014/main" id="{5141E0F7-B8F6-DA24-A713-E6CD5285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654675"/>
            <a:ext cx="8093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This is an animation showing a total lunar eclipse from start to finish.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9037CE3-FB01-6B3E-3B0D-5A869BC51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Partial Lunar Eclipse </a:t>
            </a:r>
          </a:p>
        </p:txBody>
      </p:sp>
      <p:pic>
        <p:nvPicPr>
          <p:cNvPr id="28675" name="Picture 5" descr="lunar">
            <a:extLst>
              <a:ext uri="{FF2B5EF4-FFF2-40B4-BE49-F238E27FC236}">
                <a16:creationId xmlns:a16="http://schemas.microsoft.com/office/drawing/2014/main" id="{570933F5-5669-45C2-9A0C-881B0169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09713"/>
            <a:ext cx="5667375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BD285-8D99-3F9F-63DF-5819D37365DB}"/>
              </a:ext>
            </a:extLst>
          </p:cNvPr>
          <p:cNvSpPr txBox="1"/>
          <p:nvPr/>
        </p:nvSpPr>
        <p:spPr>
          <a:xfrm>
            <a:off x="685800" y="1509713"/>
            <a:ext cx="22098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Occurs when part of the Moon passes through the umbra of the Earth’s shadow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CF0FC4-FF53-C901-F9F9-79DB4DB05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What is an Eclipse?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9F7EF2-32BB-A582-839B-5748B762E2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724400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An astronomical event that occurs when one </a:t>
            </a:r>
            <a:r>
              <a:rPr lang="en-US" altLang="en-US" u="sng" dirty="0">
                <a:solidFill>
                  <a:srgbClr val="FFFF00"/>
                </a:solidFill>
              </a:rPr>
              <a:t>celestial object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schemeClr val="bg1"/>
                </a:solidFill>
              </a:rPr>
              <a:t>(Earth or moon) moves into the shadow of another or a celestial object passes in front of the sun, blocking its light.</a:t>
            </a:r>
          </a:p>
        </p:txBody>
      </p:sp>
      <p:pic>
        <p:nvPicPr>
          <p:cNvPr id="5124" name="Picture 5" descr="Shadow drawing">
            <a:extLst>
              <a:ext uri="{FF2B5EF4-FFF2-40B4-BE49-F238E27FC236}">
                <a16:creationId xmlns:a16="http://schemas.microsoft.com/office/drawing/2014/main" id="{DAB45C39-5E5A-28DC-ED62-A002433C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152900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C8DA8F-8630-F9D7-1813-6B728BC7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67042"/>
            <a:ext cx="3311254" cy="22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739FE59-3D27-A2F5-6892-EBEC34A3D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192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Penumbral Lunar Eclipse </a:t>
            </a:r>
          </a:p>
        </p:txBody>
      </p:sp>
      <p:pic>
        <p:nvPicPr>
          <p:cNvPr id="30723" name="Picture 5" descr="lemarch2006_01">
            <a:extLst>
              <a:ext uri="{FF2B5EF4-FFF2-40B4-BE49-F238E27FC236}">
                <a16:creationId xmlns:a16="http://schemas.microsoft.com/office/drawing/2014/main" id="{92CD1EC0-D58B-D22D-5EC4-F15F2786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7"/>
            <a:ext cx="9026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140216-AC8E-DF41-928C-501C69E55226}"/>
              </a:ext>
            </a:extLst>
          </p:cNvPr>
          <p:cNvSpPr txBox="1"/>
          <p:nvPr/>
        </p:nvSpPr>
        <p:spPr>
          <a:xfrm>
            <a:off x="1066800" y="1905000"/>
            <a:ext cx="67405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When the moon only passes through the penumbra of Earth’s shadow, or partial shadow.  They are barely visible.</a:t>
            </a:r>
            <a:endParaRPr lang="en-US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EA66606-3661-F328-EADD-28122DB9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Who on Earth can see a Lunar eclipse?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9FADA03-E1B8-A4E8-92D9-254CD1623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Anyone who can see the Moon (anyone who is on the nighttime side of the earth during the eclipse).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FD08BE5-629E-05B8-BD17-B343885A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069A7F-1074-4DDA-9CD5-20597942A79D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1BCE139-836F-73FF-956A-9D2800E4B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/>
              <a:t>Why is the Moon red during a Lunar Eclipse?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FB3444C-DDE6-C753-941F-26208B5EF3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The Earth’s atmosphere filters some sunlight and allows it to reach the Moon’s surface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The blue light is removed—scattered down to make a blue sky over those in daytime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Remaining light is red or orange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Some of this remaining light is bent or refracted so that a small fraction of it reaches the Moon</a:t>
            </a: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Exact appearance depends on dust and clouds in the Earth’s atmosphere</a:t>
            </a:r>
          </a:p>
        </p:txBody>
      </p:sp>
    </p:spTree>
    <p:extLst>
      <p:ext uri="{BB962C8B-B14F-4D97-AF65-F5344CB8AC3E}">
        <p14:creationId xmlns:p14="http://schemas.microsoft.com/office/powerpoint/2010/main" val="1516445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EA66606-3661-F328-EADD-28122DB9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Moons orbit and stats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9FADA03-E1B8-A4E8-92D9-254CD1623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Moons orbit around the earth is elliptical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Tilted by 5</a:t>
            </a:r>
            <a:r>
              <a:rPr lang="en-US" altLang="en-US" baseline="30000" dirty="0">
                <a:solidFill>
                  <a:schemeClr val="bg1"/>
                </a:solidFill>
              </a:rPr>
              <a:t>0</a:t>
            </a:r>
            <a:r>
              <a:rPr lang="en-US" altLang="en-US" dirty="0">
                <a:solidFill>
                  <a:schemeClr val="bg1"/>
                </a:solidFill>
              </a:rPr>
              <a:t> from the ecliptic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Mean distance – 384,400km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Perigee (closest) – 363,300km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Apogee (farthest) – 404,500km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Appears 11% larger during perigee than apogee.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0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>
            <a:extLst>
              <a:ext uri="{FF2B5EF4-FFF2-40B4-BE49-F238E27FC236}">
                <a16:creationId xmlns:a16="http://schemas.microsoft.com/office/drawing/2014/main" id="{9DDB5F22-994A-7655-B937-DBF1C8118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9" y="1828800"/>
            <a:ext cx="731520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Moon’s orbit around Earth is inclined about 5 degrees to Earth’s plane of orbit around the Sun</a:t>
            </a:r>
          </a:p>
        </p:txBody>
      </p:sp>
      <p:pic>
        <p:nvPicPr>
          <p:cNvPr id="18436" name="Picture 9" descr="Mon orbit">
            <a:extLst>
              <a:ext uri="{FF2B5EF4-FFF2-40B4-BE49-F238E27FC236}">
                <a16:creationId xmlns:a16="http://schemas.microsoft.com/office/drawing/2014/main" id="{40887429-BD5B-D399-A251-DD534680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95650"/>
            <a:ext cx="6858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0">
            <a:extLst>
              <a:ext uri="{FF2B5EF4-FFF2-40B4-BE49-F238E27FC236}">
                <a16:creationId xmlns:a16="http://schemas.microsoft.com/office/drawing/2014/main" id="{3F5BC0D9-2042-BC82-F0BE-265966C9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3944035"/>
            <a:ext cx="1600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500" dirty="0">
                <a:solidFill>
                  <a:schemeClr val="accent1"/>
                </a:solidFill>
                <a:latin typeface="Arial Unicode MS" pitchFamily="34" charset="-128"/>
              </a:rPr>
              <a:t>Ecliptic plane</a:t>
            </a:r>
          </a:p>
        </p:txBody>
      </p:sp>
      <p:sp>
        <p:nvSpPr>
          <p:cNvPr id="18438" name="Rectangle 11">
            <a:extLst>
              <a:ext uri="{FF2B5EF4-FFF2-40B4-BE49-F238E27FC236}">
                <a16:creationId xmlns:a16="http://schemas.microsoft.com/office/drawing/2014/main" id="{36F3CF41-5931-A847-4274-9E9BDAC30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3886201"/>
            <a:ext cx="442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50">
                <a:latin typeface="Arial Unicode MS" pitchFamily="34" charset="-128"/>
              </a:rPr>
              <a:t>Sun</a:t>
            </a:r>
          </a:p>
        </p:txBody>
      </p:sp>
      <p:sp>
        <p:nvSpPr>
          <p:cNvPr id="18439" name="Rectangle 12">
            <a:extLst>
              <a:ext uri="{FF2B5EF4-FFF2-40B4-BE49-F238E27FC236}">
                <a16:creationId xmlns:a16="http://schemas.microsoft.com/office/drawing/2014/main" id="{500DBB15-AD58-539A-7E58-B39240B5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829051"/>
            <a:ext cx="7286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50">
                <a:latin typeface="Arial Unicode MS" pitchFamily="34" charset="-128"/>
              </a:rPr>
              <a:t>Earth</a:t>
            </a:r>
          </a:p>
        </p:txBody>
      </p:sp>
      <p:sp>
        <p:nvSpPr>
          <p:cNvPr id="18440" name="Rectangle 13">
            <a:extLst>
              <a:ext uri="{FF2B5EF4-FFF2-40B4-BE49-F238E27FC236}">
                <a16:creationId xmlns:a16="http://schemas.microsoft.com/office/drawing/2014/main" id="{0963C1BE-373C-37B5-6DB4-F824ACFF1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3714751"/>
            <a:ext cx="5667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50">
                <a:latin typeface="Arial Unicode MS" pitchFamily="34" charset="-128"/>
              </a:rPr>
              <a:t>Moon</a:t>
            </a:r>
          </a:p>
        </p:txBody>
      </p:sp>
      <p:sp>
        <p:nvSpPr>
          <p:cNvPr id="18441" name="Rectangle 14">
            <a:extLst>
              <a:ext uri="{FF2B5EF4-FFF2-40B4-BE49-F238E27FC236}">
                <a16:creationId xmlns:a16="http://schemas.microsoft.com/office/drawing/2014/main" id="{ED2589B3-23F0-C458-90BD-D5D20F4FF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450" y="3967118"/>
            <a:ext cx="1885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50" dirty="0">
                <a:solidFill>
                  <a:schemeClr val="accent1"/>
                </a:solidFill>
                <a:latin typeface="Arial Unicode MS" pitchFamily="34" charset="-128"/>
              </a:rPr>
              <a:t>Moon’s orbital plane</a:t>
            </a:r>
          </a:p>
        </p:txBody>
      </p:sp>
      <p:sp>
        <p:nvSpPr>
          <p:cNvPr id="18442" name="Rectangle 15">
            <a:extLst>
              <a:ext uri="{FF2B5EF4-FFF2-40B4-BE49-F238E27FC236}">
                <a16:creationId xmlns:a16="http://schemas.microsoft.com/office/drawing/2014/main" id="{5BF244FC-1A71-656C-BBCA-2669C6C5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5817395"/>
            <a:ext cx="12418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750">
                <a:solidFill>
                  <a:schemeClr val="tx2"/>
                </a:solidFill>
                <a:latin typeface="Arial Unicode MS" pitchFamily="34" charset="-128"/>
              </a:rPr>
              <a:t>Image created by LPI staff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6A08A67-727C-2610-0E04-F5E21FD2D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152400"/>
            <a:ext cx="7772400" cy="1143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kern="0" dirty="0">
                <a:solidFill>
                  <a:schemeClr val="bg1"/>
                </a:solidFill>
              </a:rPr>
              <a:t>Moons orbit</a:t>
            </a:r>
          </a:p>
        </p:txBody>
      </p:sp>
    </p:spTree>
    <p:extLst>
      <p:ext uri="{BB962C8B-B14F-4D97-AF65-F5344CB8AC3E}">
        <p14:creationId xmlns:p14="http://schemas.microsoft.com/office/powerpoint/2010/main" val="19942264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3436B95A-884A-FA9E-1DC4-294D6905D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9pPr>
          </a:lstStyle>
          <a:p>
            <a:fld id="{E973BBC1-657F-4017-B584-FE4D0A87AA1B}" type="slidenum">
              <a:rPr lang="en-US" altLang="en-US" sz="1400">
                <a:solidFill>
                  <a:schemeClr val="tx1"/>
                </a:solidFill>
                <a:cs typeface="Times New Roman" panose="02020603050405020304" pitchFamily="18" charset="0"/>
              </a:rPr>
              <a:pPr/>
              <a:t>35</a:t>
            </a:fld>
            <a:endParaRPr lang="en-US" altLang="en-US" sz="14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C1018E1D-7F10-D9D0-659A-0C32A9507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457200"/>
            <a:ext cx="8877300" cy="1079500"/>
          </a:xfrm>
          <a:solidFill>
            <a:srgbClr val="C00000"/>
          </a:solidFill>
        </p:spPr>
        <p:txBody>
          <a:bodyPr rIns="132080"/>
          <a:lstStyle/>
          <a:p>
            <a:pPr eaLnBrk="1" hangingPunct="1"/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Helvetica" panose="020B0604020202020204" pitchFamily="34" charset="0"/>
              </a:rPr>
              <a:t>Why don’t wee see Lunar Eclipse every month at the Full Moon Phase.</a:t>
            </a:r>
            <a:endParaRPr lang="en-US" altLang="en-US" sz="4800" dirty="0">
              <a:solidFill>
                <a:srgbClr val="FFFF00"/>
              </a:solidFill>
              <a:latin typeface="Helvetica" panose="020B0604020202020204" pitchFamily="34" charset="0"/>
              <a:cs typeface="ヒラギノ角ゴ ProN W3" charset="0"/>
              <a:sym typeface="Helvetica" panose="020B0604020202020204" pitchFamily="34" charset="0"/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E52C72FF-0C47-9281-A581-D7C30226403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13000"/>
            <a:ext cx="82931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>
            <a:extLst>
              <a:ext uri="{FF2B5EF4-FFF2-40B4-BE49-F238E27FC236}">
                <a16:creationId xmlns:a16="http://schemas.microsoft.com/office/drawing/2014/main" id="{730F2611-54C8-0C43-A754-AFA826CEE756}"/>
              </a:ext>
            </a:extLst>
          </p:cNvPr>
          <p:cNvSpPr>
            <a:spLocks/>
          </p:cNvSpPr>
          <p:nvPr/>
        </p:nvSpPr>
        <p:spPr bwMode="auto">
          <a:xfrm>
            <a:off x="2311400" y="3860800"/>
            <a:ext cx="588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350"/>
              </a:spcBef>
            </a:pPr>
            <a:r>
              <a:rPr lang="en-US" altLang="en-US" b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ECLIPTIC: “plane of the solar system”</a:t>
            </a:r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BE873AF5-1539-1A73-447B-9D59CB86A22F}"/>
              </a:ext>
            </a:extLst>
          </p:cNvPr>
          <p:cNvSpPr>
            <a:spLocks/>
          </p:cNvSpPr>
          <p:nvPr/>
        </p:nvSpPr>
        <p:spPr bwMode="auto">
          <a:xfrm>
            <a:off x="165100" y="4648200"/>
            <a:ext cx="88773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>
            <a:lvl1pPr marL="39688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Because the moon, sun, and Earth are not always lined up perfectly. The moon is sometimes above or below the </a:t>
            </a:r>
            <a:r>
              <a:rPr lang="en-US" altLang="en-US" sz="3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Ecliptic</a:t>
            </a:r>
            <a:r>
              <a:rPr lang="en-US" altLang="en-US" sz="3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06848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EA66606-3661-F328-EADD-28122DB9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Why Don’t We See Lunar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Eclipses More Often?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9FADA03-E1B8-A4E8-92D9-254CD1623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Lunar eclipses don’t happen every month because the Moon’s orbit is tilted.  So, during most months, the Moon is above or below the Earth.  </a:t>
            </a:r>
          </a:p>
        </p:txBody>
      </p:sp>
      <p:pic>
        <p:nvPicPr>
          <p:cNvPr id="33796" name="Picture 5" descr="phenom_moon-1">
            <a:extLst>
              <a:ext uri="{FF2B5EF4-FFF2-40B4-BE49-F238E27FC236}">
                <a16:creationId xmlns:a16="http://schemas.microsoft.com/office/drawing/2014/main" id="{4ECD16EB-FE2C-D249-B33E-8D3F1CF13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90" y="3581400"/>
            <a:ext cx="442341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746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6362788C-D393-853B-5150-72A58F7F2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9pPr>
          </a:lstStyle>
          <a:p>
            <a:fld id="{36E86E5A-E6EC-4683-BAEC-119E026AB2A5}" type="slidenum">
              <a:rPr lang="en-US" altLang="en-US" sz="1400">
                <a:solidFill>
                  <a:schemeClr val="tx1"/>
                </a:solidFill>
                <a:cs typeface="Times New Roman" panose="02020603050405020304" pitchFamily="18" charset="0"/>
              </a:rPr>
              <a:pPr/>
              <a:t>37</a:t>
            </a:fld>
            <a:endParaRPr lang="en-US" altLang="en-US" sz="14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87" name="Picture 1">
            <a:extLst>
              <a:ext uri="{FF2B5EF4-FFF2-40B4-BE49-F238E27FC236}">
                <a16:creationId xmlns:a16="http://schemas.microsoft.com/office/drawing/2014/main" id="{0F13CA32-872E-FC6C-93EF-07A8863B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070100"/>
            <a:ext cx="36195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>
            <a:extLst>
              <a:ext uri="{FF2B5EF4-FFF2-40B4-BE49-F238E27FC236}">
                <a16:creationId xmlns:a16="http://schemas.microsoft.com/office/drawing/2014/main" id="{25593C4E-A561-24D1-0F0E-695E9AFF5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85200" cy="1600200"/>
          </a:xfrm>
          <a:solidFill>
            <a:srgbClr val="C00000"/>
          </a:solidFill>
        </p:spPr>
        <p:txBody>
          <a:bodyPr rIns="132080"/>
          <a:lstStyle/>
          <a:p>
            <a:pPr eaLnBrk="1" hangingPunct="1"/>
            <a:r>
              <a:rPr lang="en-US" alt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Is it </a:t>
            </a:r>
            <a:r>
              <a:rPr lang="en-US" altLang="en-US" sz="3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SAFE</a:t>
            </a:r>
            <a:r>
              <a:rPr lang="en-US" alt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to watch a LUNAR ECLIPSE with your unprotected eyes?</a:t>
            </a:r>
            <a:endParaRPr lang="en-US" altLang="en-US" sz="3600" dirty="0">
              <a:solidFill>
                <a:srgbClr val="FFFFFF"/>
              </a:solidFill>
              <a:latin typeface="Helvetica" panose="020B0604020202020204" pitchFamily="34" charset="0"/>
              <a:cs typeface="ヒラギノ角ゴ ProN W3" charset="0"/>
              <a:sym typeface="Helvetica" panose="020B0604020202020204" pitchFamily="34" charset="0"/>
            </a:endParaRP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3D4E9A92-159C-3528-E8E5-3D8DB50F4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000" y="4940300"/>
            <a:ext cx="7772400" cy="1714500"/>
          </a:xfrm>
        </p:spPr>
        <p:txBody>
          <a:bodyPr rIns="132080"/>
          <a:lstStyle/>
          <a:p>
            <a:pPr marL="0" indent="0" eaLnBrk="1" hangingPunct="1"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Yes! Because all LUNAR ECLIPSES occur at night so you are looking at the moon NOT the sun! HAVE FUN!</a:t>
            </a:r>
            <a:endParaRPr lang="en-US" altLang="en-US" dirty="0">
              <a:solidFill>
                <a:srgbClr val="FFFFFF"/>
              </a:solidFill>
              <a:latin typeface="Helvetica" panose="020B0604020202020204" pitchFamily="34" charset="0"/>
              <a:cs typeface="ヒラギノ角ゴ ProN W3" charset="0"/>
              <a:sym typeface="Helvetica" panose="020B0604020202020204" pitchFamily="34" charset="0"/>
            </a:endParaRPr>
          </a:p>
        </p:txBody>
      </p:sp>
      <p:sp>
        <p:nvSpPr>
          <p:cNvPr id="16390" name="Text Box 4">
            <a:extLst>
              <a:ext uri="{FF2B5EF4-FFF2-40B4-BE49-F238E27FC236}">
                <a16:creationId xmlns:a16="http://schemas.microsoft.com/office/drawing/2014/main" id="{56099D79-96C6-BE39-6282-5431C8E7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ヒラギノ明朝 ProN W3" charset="0"/>
                <a:sym typeface="Times New Roman" panose="02020603050405020304" pitchFamily="18" charset="0"/>
              </a:defRPr>
            </a:lvl9pPr>
          </a:lstStyle>
          <a:p>
            <a:pPr algn="ctr" eaLnBrk="1" hangingPunct="1"/>
            <a:fld id="{90811A1D-6949-4BD9-907B-DFFB5FFC7731}" type="slidenum">
              <a:rPr lang="en-US" altLang="en-US" sz="1400">
                <a:solidFill>
                  <a:schemeClr val="tx1"/>
                </a:solidFill>
                <a:cs typeface="Times New Roman" panose="02020603050405020304" pitchFamily="18" charset="0"/>
              </a:rPr>
              <a:pPr algn="ctr" eaLnBrk="1" hangingPunct="1"/>
              <a:t>37</a:t>
            </a:fld>
            <a:endParaRPr lang="en-US" altLang="en-US" sz="14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0652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F03A383-88ED-E2DC-3FE6-5A89E0EA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How often do Eclipses Happen?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25852CE-D19F-34E3-42ED-0DD61D2EC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That depends!!  Lunar Eclipses happen more often than Solar Eclipses.  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Why?  Well everyone who is experiencing nighttime during a lunar eclipse can see it.  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But you have to be at the exact spot on Earth to see a Solar Eclipse. 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The spot on Earth is so small, that the same place only sees a Solar Eclipse every 350 years!!</a:t>
            </a:r>
          </a:p>
        </p:txBody>
      </p:sp>
    </p:spTree>
    <p:extLst>
      <p:ext uri="{BB962C8B-B14F-4D97-AF65-F5344CB8AC3E}">
        <p14:creationId xmlns:p14="http://schemas.microsoft.com/office/powerpoint/2010/main" val="4261434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F03A383-88ED-E2DC-3FE6-5A89E0EA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Eclipse “This Place Shadow” </a:t>
            </a:r>
            <a:r>
              <a:rPr lang="en-US" altLang="en-US" dirty="0">
                <a:solidFill>
                  <a:schemeClr val="bg1"/>
                </a:solidFill>
              </a:rPr>
              <a:t>Song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25852CE-D19F-34E3-42ED-0DD61D2EC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Mr. Parr this_spot_shadow_eclipses to Despacito by Luis Fonsi">
            <a:hlinkClick r:id="" action="ppaction://media"/>
            <a:extLst>
              <a:ext uri="{FF2B5EF4-FFF2-40B4-BE49-F238E27FC236}">
                <a16:creationId xmlns:a16="http://schemas.microsoft.com/office/drawing/2014/main" id="{0EB43B5D-C6CA-DDEB-1E7A-1B61D3D1F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00200"/>
            <a:ext cx="8136467" cy="45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B258F9-EB3D-BCC6-CDC9-A81AA885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Parts of Eclipses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AED0760-CA87-A73B-038C-B13D6CED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2362200"/>
          </a:xfrm>
        </p:spPr>
        <p:txBody>
          <a:bodyPr/>
          <a:lstStyle/>
          <a:p>
            <a:pPr lvl="0" eaLnBrk="1" hangingPunct="1"/>
            <a:r>
              <a:rPr lang="en-US" altLang="en-US" dirty="0">
                <a:solidFill>
                  <a:schemeClr val="bg1"/>
                </a:solidFill>
              </a:rPr>
              <a:t>Umbra – The dark inner portion of the shadow cone.</a:t>
            </a:r>
          </a:p>
          <a:p>
            <a:pPr lvl="0" eaLnBrk="1" hangingPunct="1"/>
            <a:r>
              <a:rPr lang="en-US" altLang="en-US" dirty="0">
                <a:solidFill>
                  <a:schemeClr val="bg1"/>
                </a:solidFill>
              </a:rPr>
              <a:t>Penumbral – the lighter outer portion of the shadow.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94FD8-49EC-03BC-EBB1-0C084737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0"/>
            <a:ext cx="6492803" cy="34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EA66606-3661-F328-EADD-28122DB9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Big Ideas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9FADA03-E1B8-A4E8-92D9-254CD1623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Eclipses happen when the Earth, Moon, and sun are aligned and one celestial body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moves into the shadow of another celestial object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Solar eclipses happen during New Moon while Lunar eclipses happen during full moon.</a:t>
            </a:r>
          </a:p>
        </p:txBody>
      </p:sp>
    </p:spTree>
    <p:extLst>
      <p:ext uri="{BB962C8B-B14F-4D97-AF65-F5344CB8AC3E}">
        <p14:creationId xmlns:p14="http://schemas.microsoft.com/office/powerpoint/2010/main" val="363467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B258F9-EB3D-BCC6-CDC9-A81AA885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2 Types of Eclipses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AED0760-CA87-A73B-038C-B13D6CED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1) Solar</a:t>
            </a:r>
          </a:p>
          <a:p>
            <a:pPr marL="0" indent="0" eaLnBrk="1" hangingPunct="1"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2) Lunar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A048320-A015-54D7-2051-62D8AF7D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59869"/>
            <a:ext cx="297180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9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1FE2CE81-E1F3-CB69-A6AA-4736A2878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82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Sun’s light is blocked by the </a:t>
            </a:r>
            <a:r>
              <a:rPr lang="en-US" altLang="en-US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Moon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Moon’s shadow on Earth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Sun, </a:t>
            </a:r>
            <a:r>
              <a:rPr lang="en-US" altLang="en-US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Moon</a:t>
            </a:r>
            <a:r>
              <a:rPr lang="en-US" altLang="en-US" dirty="0">
                <a:solidFill>
                  <a:schemeClr val="bg1"/>
                </a:solidFill>
              </a:rPr>
              <a:t> and Earth are in line 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The moon comes between the sun and the earth and casts a shadow on part of the earth (New Moon)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During the day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Occurs 2-5 times/year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Usually 2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72B6C92F-303B-9B1D-C3CD-5BFE015C2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Solar Eclipses</a:t>
            </a:r>
          </a:p>
        </p:txBody>
      </p:sp>
      <p:pic>
        <p:nvPicPr>
          <p:cNvPr id="7172" name="Picture 7" descr="solar_eclipse2">
            <a:extLst>
              <a:ext uri="{FF2B5EF4-FFF2-40B4-BE49-F238E27FC236}">
                <a16:creationId xmlns:a16="http://schemas.microsoft.com/office/drawing/2014/main" id="{3C860F9B-7A05-0B7A-188C-1B5DD06C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8921"/>
            <a:ext cx="3943350" cy="207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2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50B5ABC6-6E1C-A842-2E59-0FA93D32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172F8-5629-4E52-A1BB-28A00E8C44CF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08D2D54-FB22-3871-6BD6-E997FC62B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2192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Eclipses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F7CBF-86C4-589B-79D7-2B7D50BF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43" y="2024061"/>
            <a:ext cx="7626457" cy="45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50B5ABC6-6E1C-A842-2E59-0FA93D32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172F8-5629-4E52-A1BB-28A00E8C44CF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08D2D54-FB22-3871-6BD6-E997FC62B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2192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of Total and Partial Solar Eclipses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CE685-5329-88E1-90CA-A7DC1452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2600"/>
            <a:ext cx="6840511" cy="50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B258F9-EB3D-BCC6-CDC9-A81AA8859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3 Types of Solar Eclipses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AED0760-CA87-A73B-038C-B13D6CED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1) Total Solar Eclipse</a:t>
            </a:r>
          </a:p>
          <a:p>
            <a:pPr marL="0" indent="0" eaLnBrk="1" hangingPunct="1"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2) Partial Solar Eclipse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</a:rPr>
              <a:t>3) Annular Eclipse</a:t>
            </a:r>
          </a:p>
        </p:txBody>
      </p:sp>
    </p:spTree>
    <p:extLst>
      <p:ext uri="{BB962C8B-B14F-4D97-AF65-F5344CB8AC3E}">
        <p14:creationId xmlns:p14="http://schemas.microsoft.com/office/powerpoint/2010/main" val="35107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66"/>
      </a:lt1>
      <a:dk2>
        <a:srgbClr val="000000"/>
      </a:dk2>
      <a:lt2>
        <a:srgbClr val="FFFFFF"/>
      </a:lt2>
      <a:accent1>
        <a:srgbClr val="FFFFFF"/>
      </a:accent1>
      <a:accent2>
        <a:srgbClr val="3333CC"/>
      </a:accent2>
      <a:accent3>
        <a:srgbClr val="AAAAAA"/>
      </a:accent3>
      <a:accent4>
        <a:srgbClr val="DADA56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66"/>
      </a:lt1>
      <a:dk2>
        <a:srgbClr val="000000"/>
      </a:dk2>
      <a:lt2>
        <a:srgbClr val="FFFFFF"/>
      </a:lt2>
      <a:accent1>
        <a:srgbClr val="FFFFFF"/>
      </a:accent1>
      <a:accent2>
        <a:srgbClr val="3333CC"/>
      </a:accent2>
      <a:accent3>
        <a:srgbClr val="AAAAAA"/>
      </a:accent3>
      <a:accent4>
        <a:srgbClr val="DADA56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66"/>
      </a:lt1>
      <a:dk2>
        <a:srgbClr val="000000"/>
      </a:dk2>
      <a:lt2>
        <a:srgbClr val="FFFFFF"/>
      </a:lt2>
      <a:accent1>
        <a:srgbClr val="FFFFFF"/>
      </a:accent1>
      <a:accent2>
        <a:srgbClr val="3333CC"/>
      </a:accent2>
      <a:accent3>
        <a:srgbClr val="AAAAAA"/>
      </a:accent3>
      <a:accent4>
        <a:srgbClr val="DADA56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66"/>
      </a:lt1>
      <a:dk2>
        <a:srgbClr val="000000"/>
      </a:dk2>
      <a:lt2>
        <a:srgbClr val="FFFFFF"/>
      </a:lt2>
      <a:accent1>
        <a:srgbClr val="FFFFFF"/>
      </a:accent1>
      <a:accent2>
        <a:srgbClr val="3333CC"/>
      </a:accent2>
      <a:accent3>
        <a:srgbClr val="AAAAAA"/>
      </a:accent3>
      <a:accent4>
        <a:srgbClr val="DADA56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"/>
        <a:cs typeface="ヒラギノ明朝 ProN W3"/>
      </a:majorFont>
      <a:minorFont>
        <a:latin typeface="Times New Roman"/>
        <a:ea typeface="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  <a:cs typeface="ヒラギノ明朝 ProN W3" charset="0"/>
            <a:sym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  <a:cs typeface="ヒラギノ明朝 ProN W3" charset="0"/>
            <a:sym typeface="Times New Roman" panose="02020603050405020304" pitchFamily="1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"/>
        <a:cs typeface="ヒラギノ明朝 ProN W3"/>
      </a:majorFont>
      <a:minorFont>
        <a:latin typeface="Times New Roman"/>
        <a:ea typeface="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  <a:cs typeface="ヒラギノ明朝 ProN W3" charset="0"/>
            <a:sym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anose="02020603050405020304" pitchFamily="18" charset="0"/>
            <a:cs typeface="ヒラギノ明朝 ProN W3" charset="0"/>
            <a:sym typeface="Times New Roman" panose="02020603050405020304" pitchFamily="1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1244</Words>
  <Application>Microsoft Office PowerPoint</Application>
  <PresentationFormat>On-screen Show (4:3)</PresentationFormat>
  <Paragraphs>164</Paragraphs>
  <Slides>40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Arial Unicode MS</vt:lpstr>
      <vt:lpstr>Calibri</vt:lpstr>
      <vt:lpstr>Helvetica</vt:lpstr>
      <vt:lpstr>Tahoma</vt:lpstr>
      <vt:lpstr>Times New Roman</vt:lpstr>
      <vt:lpstr>Default Design</vt:lpstr>
      <vt:lpstr>Default Design</vt:lpstr>
      <vt:lpstr>Default Design</vt:lpstr>
      <vt:lpstr>Default Design</vt:lpstr>
      <vt:lpstr>Default Design</vt:lpstr>
      <vt:lpstr>Office Theme</vt:lpstr>
      <vt:lpstr>Title &amp; Bullets</vt:lpstr>
      <vt:lpstr>Title &amp; Bullets</vt:lpstr>
      <vt:lpstr>Solar and Lunar Eclipses</vt:lpstr>
      <vt:lpstr>Learning Objects</vt:lpstr>
      <vt:lpstr>What is an Eclipse?</vt:lpstr>
      <vt:lpstr>Parts of Eclipses</vt:lpstr>
      <vt:lpstr>2 Types of Eclipses</vt:lpstr>
      <vt:lpstr>Solar Eclipses</vt:lpstr>
      <vt:lpstr>Solar Eclipses</vt:lpstr>
      <vt:lpstr>Diagram of Total and Partial Solar Eclipses</vt:lpstr>
      <vt:lpstr>3 Types of Solar Eclipses</vt:lpstr>
      <vt:lpstr>Total Solar Eclipse</vt:lpstr>
      <vt:lpstr>Total Solar Eclipse</vt:lpstr>
      <vt:lpstr>Animation of a Total Solar Eclipse</vt:lpstr>
      <vt:lpstr>Solar Eclipse Animation showing where we see the eclipse</vt:lpstr>
      <vt:lpstr>Partial Solar Eclipse</vt:lpstr>
      <vt:lpstr>Picture of a Partial Solar Eclipse</vt:lpstr>
      <vt:lpstr>Partial Solar Eclipse Animation</vt:lpstr>
      <vt:lpstr>Annular Solar Eclipse</vt:lpstr>
      <vt:lpstr>Annular Eclipse Picture</vt:lpstr>
      <vt:lpstr>Photos of an Annular Eclipse</vt:lpstr>
      <vt:lpstr>Viewing Solar Eclipses</vt:lpstr>
      <vt:lpstr>Lunar Eclipses</vt:lpstr>
      <vt:lpstr>Lunar Eclipses</vt:lpstr>
      <vt:lpstr>Diagram of Total and Partial Lunar Eclipses</vt:lpstr>
      <vt:lpstr>3 Types of Lunar Eclipses</vt:lpstr>
      <vt:lpstr>Lunar Eclipse</vt:lpstr>
      <vt:lpstr>Lunar Eclipse reason for seeing different types</vt:lpstr>
      <vt:lpstr>Total Lunar Eclipse</vt:lpstr>
      <vt:lpstr>Animation of Total Lunar Eclipse</vt:lpstr>
      <vt:lpstr>Partial Lunar Eclipse </vt:lpstr>
      <vt:lpstr>Penumbral Lunar Eclipse </vt:lpstr>
      <vt:lpstr>Who on Earth can see a Lunar eclipse?</vt:lpstr>
      <vt:lpstr>Why is the Moon red during a Lunar Eclipse?</vt:lpstr>
      <vt:lpstr>Moons orbit and stats</vt:lpstr>
      <vt:lpstr>PowerPoint Presentation</vt:lpstr>
      <vt:lpstr>Why don’t wee see Lunar Eclipse every month at the Full Moon Phase.</vt:lpstr>
      <vt:lpstr>Why Don’t We See Lunar Eclipses More Often?</vt:lpstr>
      <vt:lpstr>Is it SAFE to watch a LUNAR ECLIPSE with your unprotected eyes?</vt:lpstr>
      <vt:lpstr>How often do Eclipses Happen?</vt:lpstr>
      <vt:lpstr>Eclipse “This Place Shadow” Song</vt:lpstr>
      <vt:lpstr>Big Ideas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Berger, Jerry</cp:lastModifiedBy>
  <cp:revision>98</cp:revision>
  <dcterms:created xsi:type="dcterms:W3CDTF">2001-02-20T18:56:25Z</dcterms:created>
  <dcterms:modified xsi:type="dcterms:W3CDTF">2023-02-03T01:33:12Z</dcterms:modified>
</cp:coreProperties>
</file>