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6" r:id="rId8"/>
    <p:sldMasterId id="2147483680" r:id="rId9"/>
    <p:sldMasterId id="2147483682" r:id="rId10"/>
    <p:sldMasterId id="2147483684" r:id="rId11"/>
    <p:sldMasterId id="2147483686" r:id="rId12"/>
    <p:sldMasterId id="2147483688" r:id="rId13"/>
  </p:sldMasterIdLst>
  <p:notesMasterIdLst>
    <p:notesMasterId r:id="rId39"/>
  </p:notesMasterIdLst>
  <p:sldIdLst>
    <p:sldId id="271" r:id="rId14"/>
    <p:sldId id="270" r:id="rId15"/>
    <p:sldId id="272" r:id="rId16"/>
    <p:sldId id="273" r:id="rId17"/>
    <p:sldId id="274" r:id="rId18"/>
    <p:sldId id="275" r:id="rId19"/>
    <p:sldId id="283" r:id="rId20"/>
    <p:sldId id="284" r:id="rId21"/>
    <p:sldId id="285" r:id="rId22"/>
    <p:sldId id="298" r:id="rId23"/>
    <p:sldId id="299" r:id="rId24"/>
    <p:sldId id="300" r:id="rId25"/>
    <p:sldId id="286" r:id="rId26"/>
    <p:sldId id="292" r:id="rId27"/>
    <p:sldId id="294" r:id="rId28"/>
    <p:sldId id="288" r:id="rId29"/>
    <p:sldId id="290" r:id="rId30"/>
    <p:sldId id="295" r:id="rId31"/>
    <p:sldId id="297" r:id="rId32"/>
    <p:sldId id="296" r:id="rId33"/>
    <p:sldId id="276" r:id="rId34"/>
    <p:sldId id="278" r:id="rId35"/>
    <p:sldId id="280" r:id="rId36"/>
    <p:sldId id="281" r:id="rId37"/>
    <p:sldId id="28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D9D9D9"/>
    <a:srgbClr val="FFCC66"/>
    <a:srgbClr val="FF0000"/>
    <a:srgbClr val="99CC00"/>
    <a:srgbClr val="FF6600"/>
    <a:srgbClr val="CC0099"/>
    <a:srgbClr val="008000"/>
    <a:srgbClr val="FF99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48F42-B014-4207-BF77-CB329F3B1BB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7EAC9-31E8-4253-966F-404740AC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3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8F774-4CEE-4DF5-BD52-2858550013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499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486E-4D55-44FC-8B3E-76BE5E169FC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0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8C368-8F4D-424B-84C5-824EDA6D1D2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486E-4D55-44FC-8B3E-76BE5E169FC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93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486E-4D55-44FC-8B3E-76BE5E169FC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5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370FC-33D5-4807-9EDF-F15FBAE9C1E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370FC-33D5-4807-9EDF-F15FBAE9C1E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4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5F735-F261-4B61-9E8D-A71A1C4482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1187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7E29-882E-42B1-9E4A-B34DE3919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5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B6BE1-933E-4A0E-B2CF-9BF9A8B73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5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486E-4D55-44FC-8B3E-76BE5E169FC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9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486E-4D55-44FC-8B3E-76BE5E169FC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486E-4D55-44FC-8B3E-76BE5E169FC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7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486E-4D55-44FC-8B3E-76BE5E169FC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486E-4D55-44FC-8B3E-76BE5E169FC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9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5AA6B4-8DD2-4DD6-8FA5-C2E4832A9B0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E42EF-8846-4F7E-A295-4C4231E56562}" type="slidenum">
              <a:rPr lang="en-GB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0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E42EF-8846-4F7E-A295-4C4231E56562}" type="slidenum">
              <a:rPr lang="en-GB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4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A8E02C-0B01-420E-91C1-997A8E5F495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0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A8E02C-0B01-420E-91C1-997A8E5F495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0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5AA6B4-8DD2-4DD6-8FA5-C2E4832A9B0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0" r:id="rId2"/>
    <p:sldLayoutId id="2147483691" r:id="rId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E42EF-8846-4F7E-A295-4C4231E56562}" type="slidenum">
              <a:rPr lang="en-GB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7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E42EF-8846-4F7E-A295-4C4231E56562}" type="slidenum">
              <a:rPr lang="en-GB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9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E42EF-8846-4F7E-A295-4C4231E56562}" type="slidenum">
              <a:rPr lang="en-GB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E42EF-8846-4F7E-A295-4C4231E56562}" type="slidenum">
              <a:rPr lang="en-GB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4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E42EF-8846-4F7E-A295-4C4231E56562}" type="slidenum">
              <a:rPr lang="en-GB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7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E42EF-8846-4F7E-A295-4C4231E56562}" type="slidenum">
              <a:rPr lang="en-GB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6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E42EF-8846-4F7E-A295-4C4231E56562}" type="slidenum">
              <a:rPr lang="en-GB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kXAJHitPAY&amp;feature=relate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6089" y="2101157"/>
            <a:ext cx="6224789" cy="2387600"/>
          </a:xfrm>
        </p:spPr>
        <p:txBody>
          <a:bodyPr/>
          <a:lstStyle/>
          <a:p>
            <a:r>
              <a:rPr lang="en-US" dirty="0" smtClean="0"/>
              <a:t>Friction</a:t>
            </a:r>
            <a:br>
              <a:rPr lang="en-US" dirty="0" smtClean="0"/>
            </a:br>
            <a:r>
              <a:rPr lang="en-US" dirty="0" smtClean="0"/>
              <a:t>Force</a:t>
            </a:r>
            <a:br>
              <a:rPr lang="en-US" dirty="0" smtClean="0"/>
            </a:br>
            <a:r>
              <a:rPr lang="en-US" dirty="0" smtClean="0"/>
              <a:t>12-1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99" y="1031615"/>
            <a:ext cx="5153893" cy="51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159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Amount of Surface </a:t>
            </a:r>
            <a:r>
              <a:rPr lang="en-US" altLang="en-US" dirty="0" smtClean="0">
                <a:latin typeface="Comic Sans MS" panose="030F0702030302020204" pitchFamily="66" charset="0"/>
              </a:rPr>
              <a:t>Area in fluids</a:t>
            </a:r>
            <a:endParaRPr lang="en-US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</a:rPr>
              <a:t>The amount of surface area affects the friction between objects in liquids and gases. Example: Swimming</a:t>
            </a:r>
          </a:p>
        </p:txBody>
      </p:sp>
      <p:pic>
        <p:nvPicPr>
          <p:cNvPr id="4100" name="Picture 6" descr="swimming-knee-back-mri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4739" y="1600200"/>
            <a:ext cx="331152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7" descr="toiletries-little-swimmers-small-6040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6225" y="1600200"/>
            <a:ext cx="31305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Surface </a:t>
            </a:r>
            <a:r>
              <a:rPr lang="en-US" altLang="en-US" dirty="0" smtClean="0"/>
              <a:t>Area in Fluids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</a:rPr>
              <a:t>The amount of surface area affects the friction on a moving object under the following circumstances: </a:t>
            </a:r>
          </a:p>
          <a:p>
            <a:pPr lvl="1" eaLnBrk="1" hangingPunct="1"/>
            <a:r>
              <a:rPr lang="en-US" altLang="en-US" b="1" smtClean="0">
                <a:latin typeface="Comic Sans MS" panose="030F0702030302020204" pitchFamily="66" charset="0"/>
              </a:rPr>
              <a:t>air resistance (such as the size of a parachute)</a:t>
            </a:r>
          </a:p>
          <a:p>
            <a:pPr lvl="1" eaLnBrk="1" hangingPunct="1"/>
            <a:r>
              <a:rPr lang="en-US" altLang="en-US" b="1" smtClean="0">
                <a:latin typeface="Comic Sans MS" panose="030F0702030302020204" pitchFamily="66" charset="0"/>
              </a:rPr>
              <a:t>the resistance of an object as it glides through water (such as a boat).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Surface </a:t>
            </a:r>
            <a:r>
              <a:rPr lang="en-US" altLang="en-US" dirty="0" smtClean="0"/>
              <a:t>area between Solids</a:t>
            </a:r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600201"/>
            <a:ext cx="6666964" cy="452596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omic Sans MS" panose="030F0702030302020204" pitchFamily="66" charset="0"/>
              </a:rPr>
              <a:t>The amount of surface area in contact usually does not affect friction between two solids</a:t>
            </a:r>
            <a:r>
              <a:rPr lang="en-US" altLang="en-US" b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 eaLnBrk="1" hangingPunct="1">
              <a:buNone/>
            </a:pPr>
            <a:r>
              <a:rPr lang="en-US" altLang="en-US" b="1" dirty="0" smtClean="0">
                <a:latin typeface="Comic Sans MS" panose="030F0702030302020204" pitchFamily="66" charset="0"/>
              </a:rPr>
              <a:t> - Reason larger surface areas have more contact but the pressure between the 2 is less. The increase in friction area is offset by the reduction in pressure </a:t>
            </a:r>
            <a:endParaRPr lang="en-US" altLang="en-US" b="1" dirty="0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6148" name="Picture 5" descr="block frictio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2076027"/>
            <a:ext cx="4038600" cy="282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Types of Friction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Sliding</a:t>
            </a: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Fluid</a:t>
            </a: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 Rolling</a:t>
            </a: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4. Static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049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en-US" dirty="0" smtClean="0"/>
              <a:t>Sliding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486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Sliding </a:t>
            </a:r>
            <a:r>
              <a:rPr lang="en-US" b="1" dirty="0"/>
              <a:t>friction </a:t>
            </a:r>
            <a:r>
              <a:rPr lang="en-US" dirty="0"/>
              <a:t>is </a:t>
            </a:r>
            <a:r>
              <a:rPr lang="en-US" dirty="0" smtClean="0"/>
              <a:t>a friction force that opposes the direction of motion of an object that occurs when </a:t>
            </a:r>
            <a:r>
              <a:rPr lang="en-US" dirty="0"/>
              <a:t>solid surfaces slide over one another. 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Writing – pencil point and paper </a:t>
            </a:r>
          </a:p>
          <a:p>
            <a:pPr lvl="1"/>
            <a:r>
              <a:rPr lang="en-US" dirty="0"/>
              <a:t>Combing your hair – surface of comb and strands of hair 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ISDxIQEBIQEBAQEA8QDw8PEBAPDw8QFBAVFBQQFBQXHCYeFxkjGRQUHy8gIycpLCwsFR4xNTAqNSYrLCkBCQoKDgwOFA8PGikcHCQsKSkpKSkpKSkpKSkpKSwpKSwsKSwpKSkpLCkpLCkpKSkpKSksKSkpKSwpKSkpKSwpLP/AABEIAK4BIgMBIgACEQEDEQH/xAAcAAABBQEBAQAAAAAAAAAAAAAAAQIEBQYDBwj/xABAEAACAQICBggCCQEHBQAAAAAAAQIDEQQhBRIxQVGRBhMUFVJhcYFToRYiMkJikrHB0fEjM2NyouHwQ0SCwtL/xAAZAQADAQEBAAAAAAAAAAAAAAAAAQMCBAX/xAAjEQACAgIBBQEBAQEAAAAAAAAAAQIREhMhAxQxUWFBIrEE/9oADAMBAAIRAxEAPwCdUxF8h+GrveVNLFJsmUqnB+x4h65cxrp+vzHRxBWxqZ8GthKhK9hiLOjVyR2VnlJJ+TVyvjPO25EpVbRu9u4aMs4YzQGHqbYKL4xyZRY3oc1nRnf8MsnzNCq/NiSxFn5sbo1GUkYSthalJ2qRcfVZcyZgazWaNlKlGatNKSfEq6/Rj71F5bdV/syck/wsuonwzpo+pfMvMPIoMA7ZPJrai6oVBQZOaLCLKzpNoVYnDyhlrr61N8Jr9nsLCnI7IujnZ8/Y/BuEnGSalFtNPamtpWVaZ7N006IKvF1qStViryil/eJf+36nk2KwzTdzqhOyTVFVKIxolVKZwlE6E7JtHOwg5oRo0YoQQUBmRAAAAAABiAAAAAAAAAAAAAVCCgA+JPwhXxJ+EZlgy0QCJgIyXiq2JuGxpU9ZxFhUszymj26NLDEJ+pJo1+DM7QxVibTxO/gjAqNFRr3vffZHWpiNvCK+ZRUsZms91xy0jeLT9wsWJbxxGTk9yDCvWze/MrKmIThZb2ifhJWtbPYMK4LaMrRS3ydkWFFWSS5lVh6ylPyhkvUuIyRtE5EHSeA/6kVmvtJb1xImHxJfUzM6UoOlVa+7LOP7onNVyjUHf8suKGJJtKoZ3C4ktKFYIyFKBZSXzMD076Jpp4mjHNZ1YrevGl+vM3MqmV9vASc048lzLp1ySo+fK9EhTgbvpv0c6irrwX9lUbcbbIy3w/jyMbVpnVGVkmqILiMaJE4HJxLJmGjnYadGhtjRhoaAthBmRAFEAQAADEAAAAAAAAAAAAOTJGGq2ZFHRYmBdKuKQdcBGaL9VkdFMt9JdD5K7hyM/iMHVpv6yZ51Rl4PaUyZGZJp18imhi7bSXSxKZKUGiiaZY9c9qGTrPPzONOodVsJjo60sY7rgmaLBYz6t9+wyuoT8FWaE3Q3GzWYRWS83mXOHrXM9gq+si6wWSNRkQki3pPI4aTwCrUnH7yzg+D4e4+lK53pyKeSHh2YmlPVdnk07NcGi2wle5z6U6P1ZdfFZPKdtz3SKvCYyzRztYs6l/as1cKmX/NiCOb8k7+5CwuLVrvYS6ae1b7tIvF2Rao5aX0ZGvSlSlslmnvjLdJe541pTRsqVSVOatKLcX68fQ9vbyMr036PdZT7RFfXgrVEvvQ8Xqv09CsJUzDVnk9SkcJUi4q4Yjzw5dSJ4lW6YxwLN4cY8ObXUM4la4COBYvCjXhDWxGcCv1RLE94Qa8Ia2IT6ZBsBLeEY14RjzRjWyMISXhWN7Mx5IWtnADq8OxOpY8kLBnMB/VMTUY7Fixo6IagsYhYUyUAuoBkzR7nFpkfEaOhPak/YjwxXnY7QrveeRZ6lFDpHoZCV3HIzeL6NVaezNHpkal0NnQjLabU2CdHlCqyg7STRNo4pM22P6PU5XyT4FDiuhzWcHYHTLRmivgydQhciy0ZWpfag3FfeRMwU0yElRb84LfA0WX+EuU+j4l9h4CiQmT6EjuiIlvO8ahdM52dK1NTi4SV4yVmnwMPpDR8qFVwecXnCXGP8m2UjhpPRyrU3F5SWcJcJfwKccka6c8X8M3g6uwuKNRmcoXjLVeTTaa4NF9hJ3JQZeaLTCUteaju2v0R3xFFXaayas08009waNSjFye2X6HStPWzO1RWJyNvI8p6S6C6ivKK+w/rU3+F7vbZ7FJLCHqvSjRKq0NZfapXkvOP3l+/sYSWGJZUNFE8INeELt4UTsgZjKTsgdkLvsYjwgbAKTsgPBl32QOxhmBRdiE7F5F92MTsgbAKHsPkJ2HyNB2UTsqDYFGf7B5Cd3+RoeyidlDYFGe7u8hr0b5Gj7KgWE8h7GFGaei/ITuvyNM8IJ2Qe1ixRnu7hDQ9lA1uZnBFzHFZkqhis9v+5no1n7kyhidnFZnKdlGiVf8A3JFOpv8AIooYq/uyTLF+ezL3HZhouoVE7cRuunOyzUdvqV7x2rC+95R9TrgMorjtY7Fj+ltCmnk1kQtK9E4tdZRtGe2y2S9SXhZZ2f8AQtoy3cDdJrkxk4vgweBxtpOMlqyi7NeZeYfHIrumOjtSarwW37dv1IOCxd0c0k4s6OJqzX0K6ZKgzO4WuXGHxCNxlZGUaJ0EdNYjKoPU8vT9SqZOjO9IKWrX1lsqK79Vk/2JGj5XXojh0nl9akt6Uv2GaJrZ24knxI6krgi2oYi5PoSKDB1GpOL3N29NxeYWVysJkZxom6icWnscZJ8mecTpm/0rWnTwtWdODnNQerFbbPJy9k2zEYKPXQ14ZrY1vi+DHOLqznjJWyJ1QnVFp3ZPgOWiZ8CeLN5IquqE6kuFoifAd3LPgGLDJFJ1QdUXi0JMXuOQ8WLNFF1IdQXy0FIXuKQYyDNFB2cTs5oe4ZCrQEh4SFnEz3Zw7OaPuCXEPo/LigwkGcTOLDC9mNIujz3seuj3mGuQbImZ7MJ2U1K0AuI5aCXENchbEZTsoGu7jiA9cg2RPOZRHxXEdCSl9lpiuJJs7jtGpb2RzliXa3ncZJs5zWYholLHNyinsj+pfYPFJmVo09+8s8PV1Vfhu8wyobjZrcHPP9S1oz/UzWi67+9tZoKDyRtSshNUddIYVVKbi81ZnnNei6FZwf2W7x9OB6ZfIynSzRetHWW1ZoJci6UqdEPD4i9i2wtcy2jq7a/UuaM2Q8M6JI0FOtdEhT2FVh6pZYaN/QvB3wc8qirZC0roiVV68XnFWUXsa28yphSlCVmmn5mw1Rs6Ke1J+quVl0U/BCH/AEuPD5RQU5Xze3iWPe1OjDXqNRS3t7fRbW/IlrAw8MeRmulPQ91b1aLeulnTbbUv8l9j8jMei0+WOXXjLiik0j0/rPFKtTbjThlGnxjfNvzZdYdxrvtmAsq3/cYTYqvFpcf6o89rYSUZOMk007NNWaZoOjFKrSqQrpypxzamknkvw78r2Oy4xVM53Ft8HouFk5RvKnOlJNqUJq0otbV5rzO2odKtfWaqpqpRrZ060Fkn8OS3P+m0dqGWqMHLVDVOuqLqiEctUXUOuqCQActQNQ76oaoAcerDqztqiaoAc+rDqzrqgkAHLqxerOthUgA5dWHVnWwWADlqAdrAAHgKTTum0ybhtLSWU1dcd51lhrnKphfkcrkpeT2S1o1YTV4tPy3oHhyiVGUXeLaZZYTSb2TXuSca8DJ1GhmS6GHTlfchlBJq6zJ1FE7CyZo+lnc0FBZFRg2W1KZuLIzdkq5C0lTvBklSGV43RQmuGYKdDUrPhLP3LWhEdpbDf2keOb/YlYTDka5Om7VnfDUi6wdLK5X4eF8lvskXdOnZJcDq6Mf04uvLihqiLqj9UNU6DjG6gah0sFgAp9KdGqVeUajilOLX1rXUlfZJbyHp7op1tOLpScatO7jd2jL/AOXkrP2NNYWwqV2PJnn3R/T88NOUJwbjmsRhpZXttqQW6S3r39NYsbClCE+sdTDVpNUqtv7tWVoVHud7o59IOjccQlODVOvD7FTZe2xS/ncV2hIVcM5Rr0/7CplWhbWp3+LC10vTL9LaT/Ga8mnSDVKGhpWFCWpCca2Gu7ThK86Ce6VPakuXDgaGDTSaaaaTTWaae8Rhobqi2HaotgAZYLDrBYAG2DVHWFsADdULDgGIbYNUcKADNUNUfYB0AzVAfYBAeOui7X4HGpSz9F+paSicJwv7vM85M9pMrqlFuyX/ACx1w2DbeaLKnhzvDD8NryXoFjs40cFbZl6bAq6U6qSU1eL+8t3qi16pRj52M1pmGtf0YkrfIkzU4PGxaTTLCliDzzQmkJRy2rgazCY26E04uhOJoIV7nZSKmOLS2tJebDt+v9WDfnKz+RuNsjLg7Y7RTlPXU1sS1Xlb0Y+lhJJWyz2ttbDnSwMn95kiGiZeJl9aZHbKqLDDRhDfd8SSsTHiuZWw0L5s7R0GuLKLjwQly7ZNWIjxQ5V48VzIkdCR4vbxOi0LDz5mrZmkSFiI8VzDtEfEuaOK0LT4fNh3JS8PzY+RcHftEPFHmhViIeKPNEZ6Ao+H5sT6PUPB82HIuCYqseK5jk1xIsNC0VsgvmztHAU1shHkMODniNHUpu84Qk1slZKSflJZodh8JqO0MoPNQ3Re/VO8aSWxJeiH2ChWJYLCijAbYLCgACWEHWCwCG2FsKAwECw4B0AiQC2EAAALAAHkkcZGSyaDWM9R0VXv9WM/ZMt8HobFv7v5lY4pdFLwz1I9RfpZ0ZE+i0s2R8L0YxL+1NR/yr+Syo9DG/tznL3t8kT1sb6kSrx+lI22mfxNSVS6SaTyv5HoNLoVSS2FhQ6NUY2+qvcoum0YfWijzvRmiVkmnyNTgejcGk7PlY1NLRkI7IpeyJMaKRvD2Sl1r8FJQ6PUlb6t/XMsKOjIrZFL2J3VjrG1Ei5tkeGFS3HVUkdLAboxY2MB1gAYgaBoW4lwECCwAMQCiAABYAAACwAAAAAAAIAogAAChYYCAKAxAAAMBRLDgABtgHWEACqhgI8EdY4ZLcZn6QVPEC6QT4/I4d0fR04SNWqaHRRkpdIJ8Xy/2E78m975P+A3L0GtmwuGsY/vefGXJid6T/HyYb/ga/pstdeQdauKMb3hL/E5MV42XCpyf8i3v0Gv6bF148VzGvGQ8S5mQ7U/BU5B2h/DnyQt8vQa17NesZDxLmOWIjxRj1iH8OXyHLEy3Upc0Pe/Qaka9VlxXMXrFxRj+1T+G/zDli6ng/1Gt/wWr6a7rFxQnWLiuZku1VfAveQjxVXww/MG/wCBq+mu66PFcw7RHiuZke1VeFPmIsVV/wAPmHcfA1GueJj4lzE7XDxIyXa6nGmgeLqeOn8hdwPSap6Qgt9/Qb3nHz5GX7bU+JDkJ26pb+9jyM9wx6Uad6UXhkN70/BIy0sZP4y5De2T+P8AIz3D9j0o1T0k90GHeUvB8zJPFS315ew14l/GmLe/f+D0o2HeEvB8xO3y8K5mO67/ABZ8xvXL4s+Ydw/YaUbTvCXCPMTvJ/g/MYp1o+OfNjXVh4pcxdxIelG37y84L3E7y/FDmYd16fGT9xrxNPz5h3Eg0I3L0mvHAY9LR+LAxHa6XD5g8bS8uYb5BpRtnpmHxYnN6ep/F+SMW9IUuEeZzlpWnwjzFukPSjbd/UvisDEd70/w8wHun6DSiW9Pvww5B9IJcI/lL5YCn4Y8kKsDT8MeQqfs1x6M89PT8vyje/5/8iaVYaHhjyQvZ4+FckGL9jtejM9+1PP8onfNX8X5TU9THguSF6pcFyDH6Fr0ZTvatwn+UXvOvwqcjWKC4DtRBgGRke3V392pyDtWI8NQ12qCiGAZGR63EeCoGtifBU5mvURUGtBkY62I+HPmI6WJ+HLmbJCtBrQZGMWHxPw5cxexYr4b5mysLcNaDNmN7uxXg/1DlorFeGP5jYgPBBmzHPQ2K4R5irQWK/DzZsAuGCFmzIfR7FcYc2O+jmJ8UPma5DrjwQZsx/0YxPjh8xfotX+JHkzXXC4YIM2ZH6KV/irkC6I1virka4VBigzZkfofU+M+Qq6GT31pcjWXC4YiyZlfoW99aY76Er4tTmahgOgyZll0Hj8SpzHfQan458zUWDVChZMzS6D0d7n+Zj10Jofif/kzRpBYYZMoI9DMP4b+7HrobhvB+pepDkgoWTKL6G4bwL5gXlwGFs//2Q=="/>
          <p:cNvSpPr>
            <a:spLocks noChangeAspect="1" noChangeArrowheads="1"/>
          </p:cNvSpPr>
          <p:nvPr/>
        </p:nvSpPr>
        <p:spPr bwMode="auto">
          <a:xfrm>
            <a:off x="1587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521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 eaLnBrk="1" hangingPunct="1"/>
            <a:r>
              <a:rPr lang="en-US" altLang="en-US" dirty="0" smtClean="0"/>
              <a:t>Fluid Friction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95748" y="1607120"/>
            <a:ext cx="8610600" cy="434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force that tries to slow objects down when they move through a liquid or a gas. It's also known as "drag", or "air resistance".</a:t>
            </a:r>
          </a:p>
          <a:p>
            <a:pPr eaLnBrk="1" hangingPunct="1"/>
            <a:r>
              <a:rPr lang="en-US" altLang="en-US" dirty="0" smtClean="0"/>
              <a:t>All gases and liquids are fluids. </a:t>
            </a:r>
          </a:p>
          <a:p>
            <a:pPr eaLnBrk="1" hangingPunct="1"/>
            <a:r>
              <a:rPr lang="en-US" altLang="en-US" dirty="0" smtClean="0"/>
              <a:t>Fluid Friction increases as the speed of the object increases.</a:t>
            </a:r>
          </a:p>
          <a:p>
            <a:pPr eaLnBrk="1" hangingPunct="1"/>
            <a:r>
              <a:rPr lang="en-US" altLang="en-US" dirty="0" smtClean="0"/>
              <a:t>An airplane and a swimmer both experience </a:t>
            </a:r>
            <a:r>
              <a:rPr lang="en-US" altLang="en-US" u="sng" dirty="0" smtClean="0"/>
              <a:t>fluid friction</a:t>
            </a:r>
            <a:r>
              <a:rPr lang="en-US" altLang="en-US" dirty="0" smtClean="0"/>
              <a:t>.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9220" name="Picture 1028" descr="C:\Documents and Settings\Workstation\Desktop\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19" y="4668982"/>
            <a:ext cx="279861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29" descr="C:\Documents and Settings\Workstation\Desktop\aniswim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17638"/>
            <a:ext cx="20574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7749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Rolling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480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Rolling </a:t>
            </a:r>
            <a:r>
              <a:rPr lang="en-US" b="1" dirty="0"/>
              <a:t>friction </a:t>
            </a:r>
            <a:r>
              <a:rPr lang="en-US" dirty="0"/>
              <a:t>is friction that occurs between surfaces in motion </a:t>
            </a:r>
            <a:r>
              <a:rPr lang="en-US" dirty="0" smtClean="0"/>
              <a:t>that are rolling in </a:t>
            </a:r>
            <a:r>
              <a:rPr lang="en-US" dirty="0"/>
              <a:t>which one of the surfaces is a wheel, roller, or ball. 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Riding a bike – tires and ground </a:t>
            </a:r>
          </a:p>
          <a:p>
            <a:pPr lvl="1"/>
            <a:r>
              <a:rPr lang="en-US" dirty="0"/>
              <a:t>Bowling – ball and lane 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QSEBUUEhQQFRUSFRAUFBQVDw8UEBcUFBQVFRcVFBQXHCYeFxkjGRQUHy8gIycpLCwsFR4xNTAqNSYrLCkBCQoKDgwOGA8PGikkHiQpLCktLCksLC4sKSwsKSkpKSksLCkpKSksLCwpNCksLC0pKSwpLCkpNCwpKSksLCkpLP/AABEIAQMAwgMBIgACEQEDEQH/xAAcAAABBAMBAAAAAAAAAAAAAAAAAQIDBAUGBwj/xAA9EAACAQIDBQUGAwcDBQAAAAAAAQIDEQQSIQUGBzFBE1FhcYEiMpGhscEjQlIUcoKS0eHwCGLCFiRDU7L/xAAaAQEBAAMBAQAAAAAAAAAAAAAAAQIDBQQG/8QAJxEBAAICAQQCAgIDAQAAAAAAAAECAxEEEiExQRNRBWEycSKhsRX/2gAMAwEAAhEDEQA/AOGgAAAAAAAAAAAAAAAAAAAAAAAAAAAAAAAAAAAAAAAAAAAAAAAAAAAAAAAAAAAAAAAAAAAAAAAAAAAAAAAAAAAAAAAAAAAAAAAAAAAAAAAAAAAAAAAAAAAAAAAAAAAAAAAAAAAAAAAAAG88OeH0doOUqspRhHSOSylKXVttPRaAaMBnN8d2ZYDFzoSeZK0oS6uDva/jo16HRuEfDzD4mg6uJpxqOpfKpXtGPJW15u17+IHHSahg5zvkjOWVXllhKVl3u3LkZvf3dtYHH1aEb5FaVO7u8kuSfk7r0O68GdgU6WDV4xzTipTbSbbaV7vw5egHmofh6EpyUYJylJpJLm2zc+MG7McHtOoqcVGlWSqQSVopvSUV6q/8RHwpwCqbQUpK6pxbX7zaS+TkBU27w2xuDw8cRWpWpSteUZKWRvkqiXK/errxNXPZu29mQr4GrRmrxqUZRa/h+TvqeMwJKOGlO+WMpWTbyxbsl1duSI2j0bwU3Xp0cPmlCPaVEnNtJu7Xu37lfly595yvjPu9Twe1ZxpJRhWhCuoJWjFzcoySXdmg36gaKB2fhdwow2KwzqYqMpSqRurTlHKnyta2vLmcv3s2E8Fja+Gbv2NRxUuri7Si345WgMQB0vdPg1PGYOVZ1MlRxzU4ZbxtzSn118OVznGIoyhOUJLLKDcZLqpRdmvigIwAAAAAAAAAAAAAAAAO2cDsUuxto2pyuvnr8TiZvfCzeaOEq1O0zODyNKKV76p835fAkzqNyzpS17RWsd5ZLjvKLxlK3Ps5X8syt9ze+DGNTwdO3SLT/hbT+hyPiVt2GLx7q082VQhFZkk9Lvkn4mxcKN84YOnNVVOSzuyjl0TSfVrrck2iI6vTOmDJfJ8VY/y+lTjfiVLaVlzjTV/Vux13hNj+0wtNrrCLfwV0ef8Afva6xW0K1aOZRk4qKdrpKKXTxu/U33hbxAhg8NlqQnO0pxWWUForO2r7pIWvFY3PhcfHyZMnxUjdvr+jf9QWIjLEUP1Ltl6fhmscKMZkx2X9cH/NGSa+WYg4lbxLGYvPG6io8nzTbd18kYjdTG9ljKM9dJWt35k1b5l3ExtrnHat+ifO9PWe19oqjgKtWTsoUZyb7rRZ47wqTnFS5OUb+V1c7RvrxVjW2XUw8aUoyqRjDN2kGrXV9F3q5xMlbxeNw2Z+PkwW6Mkal6u4fVfYaXQ4zx+xiqbXsv8Ax0KUJeDzTn9Jr4m4bo8RaOFhFzhUnnhF+zl52s/eaORb57Y/a8fiK6VlUqOyfO0Uoq/pFCt4tMxC5ONkx0re0aifH7ejeGVVfs0MvLJD/wCUcL4tYuNXbVfolKnCT8oxv8L29DfuHPEDD4bBQjV7TN2aXswuvZ9n7HGNq451q9Wq73q1Kk3fn7cm7fMsWiZmIYXw3pWtrRqJ8ft6m3Fko4ZW5ZfseYd6Jp47FNcniMQ15OrI7PsTiFh6GzZKU5dqqOiVOo1mcdPatbmcGnK7u3dvVvrcRaJ8JfFfHrqjW+8GgAFawAAAAAAAAAAAAAG28NVX/bVLDwjOahylbLlco35tdxqR2fhBsDsqfayXt1bPyj+VfO/qSY3GmeO/RaLa3pz7iHhq0NoVXiIxhOplnljbLa2VW1f6e8zfCOeJjWqSw9KNW+SMlKOZJJSf6lrqjcuM+7HbUY14L8SlfkneUHzWnW+q9e8yfCTd/wDZqKv78/am/wDc+notPQk13GmyuaIyfJMR/XpxDeylUjja6rQyVHUcpwtZRc7Ssld6arqbvwjx2JpQqvD4dVlKU814Skk40048n1bSMpxu3Tcq8MTRjeU3GnUSXNvSEvovVdxvvCfYKwuHjBc7Xk++T1b+Imu41tceaK5PkmsT57enn/felVWMm61NU5zSnkSskm2uV3bkzGbHi3iKVufaQfwkn9jtXHDdHOu3ivap3lp1j+dff495pPC3dftcUqzvlpu0fGbWr8kn8X4DWo012v1Xm2td/DK8Stv1sRs6lCeG7KMJwqOap1E7rtKajJuNtcyevgcrR7A3t3aWN2dVwzsnOmsravacbOMreDSPMGw92JTxfZVU12UmqsXbRwdnH1a+BKR0xqZbM+WuW/VWvT+nR9ysfiKGHjGODjVtRjq6cpa201Serv8AI5BtG/a1Lqz7SpdcrPM7qx6w3HweSk9Of+JHFeJfDucNsNU1ali26qko6QenaLzu7/x+DFazEz3XNmjJWtYrrX+0250K8dlVIwwarKdOpaq6bco582sX4JpnLGettytmRpYZU4q0VFRt4JWOE7T4cOltidBr8BPtou2nZyk7Q9HdeSLWupljlyxetaxGtR++65jsLWjsKUf2SOVRo3xOT21FShJvN5+z5M5jI9bYTY8amBnQkrwqU3Bq2lmjyxvBseWFxNWhP3qU3G/eucZesWn6itdJmy/JrtrUaY8AAyaQAAAAAAAAAAAC2At7HwXbV6dPpKSv5LV/JM9HbrYZRikvA4RuXQaxUXJaWlbvv/lzvu781ZWAk3xa7KK6yaS9S5uxQyxRid78Rmq0lorX8rpJGb2NUtDyQGI3tlmnGP6n9DZd26ahBGobUqqeNdr5YpWv0vqbjsf2kkuXUChvzFVKNrPW/NaGs7ibHhQjGEV7MNO+7vdv1bZte/FfLSsvL4lHdSCja4G3LEq3KXwOdbf3bhDHyrwjbt8ubT80Va/qsvwfedMTMNvJhrxjK2sWgJtg0ctMrb1bMVSnGVtYO6Ze2TUTjoT4+F6cvICnsOlaHojFb07KUqkKltU7X8H/AHSMzsqfsryRFt62ReaAdsqn7Bwv/UDsBQr0sTFJdonTnzu2vai/hm+CO7bOqWicw490u0wcUleSqwa7/dknb0bA8+ALKNnZiAAAAAAAADoQbdkm2+iV38DO4PddvWpK3+2PP1fQzWHwMKatCKX1fmzXbLEeGyMcy13CbvTlrP2V3c5f2MjHZEYL2Vr3vVmX7McqRonJMtkUiGJwM+zqxk/ytX8uTOybv45ZVZrocwlhk+aMzsXasqKStdLlrqkZUyR7Y2p9Ny3grXqRb6P6mZwOL/C9Dne1NvTqWyxSatzdzO7K27F09ZJO3JtXRti8SwmswuOX/cN3eqRvmxaqUUcsltiHbJKUW33NM3fY+0FZamUSx0XfXEZtO5oTYL5cjD7y7QWbVrV95PsbGl2N8w1WzXcyLb07QK+z8Rmt3Ixm9O1krRutWv6hGWwE1eJd2nWSpvyNZ2fjvd8yPebb8YQs5JOTsrsbXTNbLxSUUVd4MerJeKMHgduRUb5o/wAyNX2zvZnrezrCHVPm+9eBjN4hYrMui4PG2ic34nbVVSpCktct5y+i+5O99LQtGM720va1/iahiasqk3ObvKTu2acmSNahspSd92IxOzIVF7UU/Hk/iYTGbsSWtN5l3PSX9H8jbeyDIa65Jq2TSJc5q0nF2kmn3NNMYdExOAhUVpxUl4rVeTMBjt0OtKX8MvtI31zRPlptjmPDWgL72HX/APVP4CG3qj7YalvGUVUyZUx2U5+3t0hVMXKS5RVAmzSJUy3TokcI6l6ERs0rTpDeyLlanohkaZUVFR1Mrhdv1aeiyvzTv8mVHAVQ/wAsjKLTHiUmsSZtOrUru85JeCWn1M7sXayikqjV1a7el/EwkqQkaZlGSYYzTbosN66cYe/H0kvoaVtrbMq1ftFoo3UPLq35lF0gVP8AyxbZJkjHpk8NvJViuUNPPu8zH7Sxk60s03fuS5LyFjTHuka5vM+2UViFJUR0aRbVIFT1MWWkColavRszKqloU8XHVElYUsguQmyhkJtdIezDKTZQdMbNIezEJ+zEGzRlgyj1EXKQMyiqA9RFlKwDGi5h3oUu1QlLG2ZYGSqx0EhAjr4pKPmSYSqpIy9ojxUfogqZUrydreJHtzaEKNNzm7Lkl1k+iRoe09vzryvJtR/LBOSS8W7as34cNsk9mq94q2faG8tKPsxvN62d7QsvHn39DGT3pqfljCPPvl9efwNejGLd/u/6EsUunTW2rOzi4FfcPJbNLNf9T1b8oPvuvpYt0d63opw0709beRrsXr4Drrv+p6//ADaWjw1/NaPboGzsfSqv2Gs1m7O6ZfcTmFPTVNp8007NPwNn2DvXqqdd92Wp9pf1Oby/xd8cdVO8PTj5ETOrNryaEMo6ltLQowq3k/kcWez2J+hjqsszb+BaxlS3s9/PyKiRJlYgmUEh9gsYKZYLElgsF0YKOsIDRmUFEco3HsqI5OxUrVC3KNyliUWGMq1SqQ3HSHQjqvM2sD63JWv49w7D4zJq3pZt+SLdan7BrO8WJy08q5y5+S/vYyrXc6S1vbFbb2tPFVr6tJ5acEm3rorJc5NjK2AnTeWrCpTkknlnCUJWfJ5ZJOxt3Bba2Ew+0XUxcow/DkqVSbSpRm2r3b91uOifn3k/F7eujj8dF4dqVKjTdPtFFrPNzlKTi3zgtEvV9TucWmrRXTwXnfdFu5wnxuMwyxFNU4Rmm6aqOSnUS6pW9mL6N8zUqlJxk4yTjKLcZJqzUouzT8U0zqmwOOKw2Ap0P2aUqtGnGlCWeKovIssZSXNcldI5bXxEqk5Tm7yqSlOTta8ptybt5tnY4sZZtbrjt6ab69GxQ+w1IckdatGo+IZRUD5FtjiSJbZu5ttyh2M3rH3X1ce70+hmIw16mgYLEOE4yXOLTR0XZ81OKkuUkmvJq58L+X4nw5Ouvif+utxcvVXU+lWstf8ALjEW8dC0vQqtHFewqQ6w0ciGiWFQ6wlgoyAFwIaDQzmOYqRWJrRSxMS8yCpC5lEpMMU4hHmT16ViJI2xLXMLdbErJZc2abt+d6tuiyr7v6mztGqbWX41TzX0RvwfzasvhR7OxJBixjdWdlLpfk/XvEUWnZppn1HHhz7JExyYxSHRZ18bTJ8S/DZdTJmyu3fYq4RpTV+V0d32ftnArZeV5M2RpqyzZu+5sy5pxRWYrM7nXZIjbhNhUyXHSTqSceV3YhR6/TEqWqN83VxP4KT/ACuS+d/o0aVRp9e42fdn3J/v/wDFHzP56sfBv6l7uJ/Nm8ZLM9OhVsWWQyifEuvCMcDQkWA9CtDUOTIEuKOsAUxRBitjJP4sMTWwsKkDKqvVpXKc4WMqoFbEUTOJYTDHtGtbcpWrPxUX9vsbRKBiN4cNeKl+nR+T5fP6now21ZoyRurCOCaVx0KWlr3Xc9UvLuCk9DM7o0aM8dh44q3YSqxVS7tGzTyqT/S55U/Bn0mDJqNvDaGFlhm+VvjcIYdnbOMW6uEp4RYijCnSqwnSh+GlGNSE3lytLRtLVPmrPocgidPi8j5K9UNVqRCla3f8GWFXla15W9bFlIconRrdh0wqwotk9PDJc9SWwJmc3TRWjY93adqN/wBUpP8A4/Y1lJydl1sl5s3PCUMkIxX5Ul8Op8t+ezR0RT7l7uHT/KZWkNnEWI5nyLpqzQjRJOIwKEKhooDrANuAC3GCyBIoBEhWOiiIVDJofIYBBOgVK+DUk0+T0ZlGMyGUW0k125/i8I6VRxl6PvXRoan0Zu+09jxrQs9JL3ZdU/ujTsXg5UpZKis+j6NeD6na4fJie0+Xgy4pr39H1cVOaip1Kk4w91TqznGP7qk7R07gpshgTRid/FkeWYPHpjEOR7a5GGisSU7IbKqkZDZGxXValO6h075eXh4mrkcymGvVaWVMc3nULe7uz7/iyWn5PuzYBYxSVlolyQh8NyuTbkZJvLsYscUrqD4seiND0eVsJOJCyy0QziBGJFitCSQUtxRmcAFSFYIRhCpD0hIoWQDWxIhIVAIwiIx0UA4hrYWNROM4qSfRomYUyxOjTXcZud1pTt/tnqv5uZjJ7u4iL9y/7sk/ubyhD2Y+dlp7aLcelmjrY9fpTl62/qWKW7deXvZYrxd38EbmRzN8/lM0xqNQwji0YjAbuU4ay9uS6teyvKP9TKoVCHPyZb5J3edvRWkVjUHIRghZGtkREkWRjkBJEbKI4WQFZobYlnEjaIptgC4FCtgkIPighyGtjmMYCCsIiSIpCSIweioJCw5DZD4gOBCoRAPRHLkSIZLkIDIgwiKy6UgrAEQNHIaKgiSLHojix6AbJELRZkiGoiLCMBQCmokiIAYiQyQAUOQ18wAiiJJEQCoRj0ACQ8QAAehkgAsKYhZCAUKgQASwRiIAIhyJEABTkMkAAhEAARX/2Q=="/>
          <p:cNvSpPr>
            <a:spLocks noChangeAspect="1" noChangeArrowheads="1"/>
          </p:cNvSpPr>
          <p:nvPr/>
        </p:nvSpPr>
        <p:spPr bwMode="auto">
          <a:xfrm>
            <a:off x="1587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1"/>
            <a:ext cx="2581276" cy="34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6834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0099"/>
          </a:solidFill>
        </p:spPr>
        <p:txBody>
          <a:bodyPr/>
          <a:lstStyle/>
          <a:p>
            <a:r>
              <a:rPr lang="en-US" dirty="0" smtClean="0"/>
              <a:t>Static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4724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Static </a:t>
            </a:r>
            <a:r>
              <a:rPr lang="en-US" dirty="0"/>
              <a:t>friction is friction that occurs when the surfaces in contact are at rest (not in motion). </a:t>
            </a:r>
          </a:p>
          <a:p>
            <a:endParaRPr lang="en-US" dirty="0"/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A book resting on a desk. </a:t>
            </a:r>
          </a:p>
          <a:p>
            <a:pPr lvl="1"/>
            <a:r>
              <a:rPr lang="en-US" dirty="0"/>
              <a:t>A potted plant sitting on a sidewalk. </a:t>
            </a:r>
          </a:p>
          <a:p>
            <a:endParaRPr lang="en-US" dirty="0"/>
          </a:p>
        </p:txBody>
      </p:sp>
      <p:pic>
        <p:nvPicPr>
          <p:cNvPr id="2050" name="Picture 2" descr="https://encrypted-tbn1.gstatic.com/images?q=tbn:ANd9GcQTLaixMSN6_tpTz9qe6gWdoSSc-UtJ3kK4Z6wcnf7SSgCzhHua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285382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1551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Ways to Reduce Friction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Smooth the surface – less hills and valleys and there are not as deep.</a:t>
            </a:r>
          </a:p>
          <a:p>
            <a:pPr eaLnBrk="1" hangingPunct="1"/>
            <a:r>
              <a:rPr lang="en-US" altLang="en-US" dirty="0" smtClean="0"/>
              <a:t>Replace sliding with rolling (Use Wheels)</a:t>
            </a:r>
          </a:p>
          <a:p>
            <a:pPr eaLnBrk="1" hangingPunct="1"/>
            <a:r>
              <a:rPr lang="en-US" altLang="en-US" dirty="0" smtClean="0"/>
              <a:t>Add a lubricant like oil, wax, or grease – Fills in the hills and valleys.</a:t>
            </a:r>
          </a:p>
          <a:p>
            <a:pPr eaLnBrk="1" hangingPunct="1"/>
            <a:r>
              <a:rPr lang="en-US" altLang="en-US" dirty="0" smtClean="0"/>
              <a:t>Less force pushing together – The hills and valleys are not pushed together as hard so they have less contact.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31152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Ways to Increase Friction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</a:t>
            </a:r>
            <a:r>
              <a:rPr lang="en-US" altLang="en-US" dirty="0" smtClean="0"/>
              <a:t>ough the surface – more hills and valleys and there are not are deeper.</a:t>
            </a:r>
          </a:p>
          <a:p>
            <a:pPr eaLnBrk="1" hangingPunct="1"/>
            <a:r>
              <a:rPr lang="en-US" altLang="en-US" dirty="0" smtClean="0"/>
              <a:t>Replace rolling with sliding </a:t>
            </a:r>
          </a:p>
          <a:p>
            <a:pPr eaLnBrk="1" hangingPunct="1"/>
            <a:r>
              <a:rPr lang="en-US" altLang="en-US" dirty="0" smtClean="0"/>
              <a:t>More force pushing together – The hills and valleys are pushed together harder so the hills and valleys are in closer contact.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22838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Learning Objectives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can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what causes friction and how it affects the motion of an object.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can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and describe the four types of friction.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can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give examples of the four types of friction.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9665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73958"/>
            <a:ext cx="8183562" cy="1052512"/>
          </a:xfrm>
          <a:solidFill>
            <a:srgbClr val="99CC00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Friction Song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1828801"/>
            <a:ext cx="8183562" cy="4879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friction?</a:t>
            </a:r>
          </a:p>
          <a:p>
            <a:pPr lvl="1" eaLnBrk="1" hangingPunct="1"/>
            <a:r>
              <a:rPr lang="en-US" altLang="en-US" dirty="0" smtClean="0">
                <a:hlinkClick r:id="rId2"/>
              </a:rPr>
              <a:t>Friction Video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81722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43873" y="5016126"/>
            <a:ext cx="1974183" cy="2010324"/>
            <a:chOff x="3419872" y="5016126"/>
            <a:chExt cx="1974183" cy="2010324"/>
          </a:xfrm>
        </p:grpSpPr>
        <p:pic>
          <p:nvPicPr>
            <p:cNvPr id="17419" name="Picture 11" descr="http://www.rosseto.com/wp-content/uploads/2013/03/GTC3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5016126"/>
              <a:ext cx="1974183" cy="2010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630904" y="5652512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prstClr val="black"/>
                  </a:solidFill>
                  <a:latin typeface="Comic Sans MS" pitchFamily="66" charset="0"/>
                </a:rPr>
                <a:t>Glass</a:t>
              </a:r>
            </a:p>
          </p:txBody>
        </p:sp>
      </p:grpSp>
      <p:sp>
        <p:nvSpPr>
          <p:cNvPr id="5122" name="Text Box 2"/>
          <p:cNvSpPr txBox="1">
            <a:spLocks noChangeArrowheads="1"/>
          </p:cNvSpPr>
          <p:nvPr/>
        </p:nvSpPr>
        <p:spPr bwMode="ltGray">
          <a:xfrm>
            <a:off x="1520095" y="39633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6000" b="1" u="sng" dirty="0">
                <a:solidFill>
                  <a:prstClr val="black"/>
                </a:solidFill>
                <a:latin typeface="Comic Sans MS" pitchFamily="66" charset="0"/>
              </a:rPr>
              <a:t>Forces: Friction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3585" y="1134011"/>
            <a:ext cx="88569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400" dirty="0">
                <a:solidFill>
                  <a:prstClr val="black"/>
                </a:solidFill>
                <a:latin typeface="Comic Sans MS" pitchFamily="66" charset="0"/>
              </a:rPr>
              <a:t>Turn to a partner and identify surfaces that may cause more friction.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03512" y="2439890"/>
            <a:ext cx="2952328" cy="1966026"/>
            <a:chOff x="179512" y="3068960"/>
            <a:chExt cx="2952328" cy="1966026"/>
          </a:xfrm>
        </p:grpSpPr>
        <p:pic>
          <p:nvPicPr>
            <p:cNvPr id="17410" name="Picture 2" descr="http://www.featurepics.com/FI/Thumb300/20061004/Textures-Red-Sandpaper-10543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72663" y="2575809"/>
              <a:ext cx="1966026" cy="2952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51520" y="4051973"/>
              <a:ext cx="28083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>
                  <a:solidFill>
                    <a:prstClr val="black"/>
                  </a:solidFill>
                  <a:latin typeface="Comic Sans MS" pitchFamily="66" charset="0"/>
                </a:rPr>
                <a:t>Sandpaper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00743" y="2439890"/>
            <a:ext cx="2621369" cy="1966027"/>
            <a:chOff x="3279718" y="3068960"/>
            <a:chExt cx="2621369" cy="1966027"/>
          </a:xfrm>
        </p:grpSpPr>
        <p:pic>
          <p:nvPicPr>
            <p:cNvPr id="17412" name="Picture 4" descr="http://risalafurniture.ae/wp-content/uploads/2013/05/Shaggy-rug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718" y="3068960"/>
              <a:ext cx="2621369" cy="19660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305051" y="3212976"/>
              <a:ext cx="25260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>
                  <a:solidFill>
                    <a:prstClr val="black"/>
                  </a:solidFill>
                  <a:latin typeface="Comic Sans MS" pitchFamily="66" charset="0"/>
                </a:rPr>
                <a:t>Carpet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56690" y="2439889"/>
            <a:ext cx="2954409" cy="1966026"/>
            <a:chOff x="6012160" y="3068960"/>
            <a:chExt cx="2954409" cy="1966026"/>
          </a:xfrm>
        </p:grpSpPr>
        <p:pic>
          <p:nvPicPr>
            <p:cNvPr id="17414" name="Picture 6" descr="https://encrypted-tbn2.gstatic.com/images?q=tbn:ANd9GcRAkDCEfvSEzlpJwCAMFdrTynO16VMo4jp7Yt3himsO0GRnpAU0dHD2iO1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068960"/>
              <a:ext cx="2954409" cy="1966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109689" y="4076203"/>
              <a:ext cx="25260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>
                  <a:solidFill>
                    <a:prstClr val="black"/>
                  </a:solidFill>
                  <a:latin typeface="Comic Sans MS" pitchFamily="66" charset="0"/>
                </a:rPr>
                <a:t>Gravel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18829" y="4685683"/>
            <a:ext cx="39465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400" dirty="0">
                <a:solidFill>
                  <a:prstClr val="black"/>
                </a:solidFill>
                <a:latin typeface="Comic Sans MS" pitchFamily="66" charset="0"/>
              </a:rPr>
              <a:t>Less Friction?</a:t>
            </a:r>
          </a:p>
        </p:txBody>
      </p:sp>
      <p:pic>
        <p:nvPicPr>
          <p:cNvPr id="15" name="Picture 2" descr="http://www.aplusphysics.com/courses/honors/dynamics/images/penguin_sled_ride_hg_wh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04" y="4590151"/>
            <a:ext cx="2476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4869161"/>
            <a:ext cx="111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896200" y="4869160"/>
            <a:ext cx="2448272" cy="1836204"/>
            <a:chOff x="6372200" y="4869160"/>
            <a:chExt cx="2448272" cy="1836204"/>
          </a:xfrm>
        </p:grpSpPr>
        <p:pic>
          <p:nvPicPr>
            <p:cNvPr id="17417" name="Picture 9" descr="http://www.mrs-stone-store.com/stone_photos/profilethumb.php?filename=limestone_moleanos_beige_honed_800x800x15_no_bevel-01-5478413040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4869160"/>
              <a:ext cx="2448272" cy="18362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541361" y="6021288"/>
              <a:ext cx="1631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prstClr val="black"/>
                  </a:solidFill>
                  <a:latin typeface="Comic Sans MS" pitchFamily="66" charset="0"/>
                </a:rPr>
                <a:t>Tile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3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" grpId="0"/>
      <p:bldP spid="1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ltGray">
          <a:xfrm>
            <a:off x="1524000" y="188641"/>
            <a:ext cx="9144000" cy="1015663"/>
          </a:xfrm>
          <a:prstGeom prst="rect">
            <a:avLst/>
          </a:prstGeom>
          <a:solidFill>
            <a:srgbClr val="CC00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6000" b="1" u="sng" dirty="0">
                <a:solidFill>
                  <a:prstClr val="black"/>
                </a:solidFill>
                <a:latin typeface="Comic Sans MS" pitchFamily="66" charset="0"/>
              </a:rPr>
              <a:t>Forces: Friction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3432" y="1340768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600" dirty="0">
                <a:solidFill>
                  <a:prstClr val="black"/>
                </a:solidFill>
                <a:latin typeface="Comic Sans MS" pitchFamily="66" charset="0"/>
              </a:rPr>
              <a:t>Friction is both harmful and helpful. Turn to an elbow partner and identify some examples of friction being harmful and friction being helpful.</a:t>
            </a:r>
          </a:p>
        </p:txBody>
      </p:sp>
      <p:pic>
        <p:nvPicPr>
          <p:cNvPr id="18438" name="Picture 6" descr="http://www.newyorkpersonalinjuryattorneyblog.com/uploaded_images/FallOnIce-738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35" y="3861048"/>
            <a:ext cx="3809779" cy="27090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92211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5400" u="sng" dirty="0">
                <a:latin typeface="Comic Sans MS" pitchFamily="66" charset="0"/>
              </a:rPr>
              <a:t>Forces: Friction</a:t>
            </a:r>
          </a:p>
        </p:txBody>
      </p:sp>
      <p:pic>
        <p:nvPicPr>
          <p:cNvPr id="23554" name="Picture 2" descr="http://1.bp.blogspot.com/_wLL4IEx-gB0/SbUVlMTl4aI/AAAAAAAAADY/1T4RTHhEaiM/s40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268761"/>
            <a:ext cx="4732312" cy="537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ltGray">
          <a:xfrm>
            <a:off x="1774148" y="332656"/>
            <a:ext cx="569000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5400" b="1" u="sng" dirty="0">
                <a:solidFill>
                  <a:prstClr val="black"/>
                </a:solidFill>
                <a:latin typeface="Comic Sans MS" pitchFamily="66" charset="0"/>
              </a:rPr>
              <a:t>Forces: Friction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1544" y="1348319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600" dirty="0">
                <a:solidFill>
                  <a:prstClr val="black"/>
                </a:solidFill>
                <a:latin typeface="Comic Sans MS" pitchFamily="66" charset="0"/>
              </a:rPr>
              <a:t>Is it beneficial to reduce or increase friction? Why or </a:t>
            </a:r>
            <a:br>
              <a:rPr lang="en-GB" sz="3600" dirty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n-GB" sz="3600" dirty="0">
                <a:solidFill>
                  <a:prstClr val="black"/>
                </a:solidFill>
                <a:latin typeface="Comic Sans MS" pitchFamily="66" charset="0"/>
              </a:rPr>
              <a:t>Why Not?</a:t>
            </a:r>
          </a:p>
        </p:txBody>
      </p:sp>
      <p:pic>
        <p:nvPicPr>
          <p:cNvPr id="20482" name="Picture 2" descr="basketball animated GIF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083362"/>
            <a:ext cx="3660998" cy="34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4194789"/>
            <a:ext cx="2630919" cy="2354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 descr="http://cdn.instructables.com/F8F/5V2R/GSYEQEEH/F8F5V2RGSYEQEEH.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548681"/>
            <a:ext cx="2750313" cy="20627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ltGray">
          <a:xfrm>
            <a:off x="1524000" y="188641"/>
            <a:ext cx="9144000" cy="1015663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6000" b="1" u="sng" dirty="0">
                <a:solidFill>
                  <a:prstClr val="black"/>
                </a:solidFill>
                <a:latin typeface="Comic Sans MS" pitchFamily="66" charset="0"/>
              </a:rPr>
              <a:t>Forces: Friction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7508" y="1628801"/>
            <a:ext cx="8856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600" dirty="0">
                <a:solidFill>
                  <a:prstClr val="black"/>
                </a:solidFill>
                <a:latin typeface="Comic Sans MS" pitchFamily="66" charset="0"/>
              </a:rPr>
              <a:t>Which of the following would NOT help you move a heavy object across a concrete floor? </a:t>
            </a:r>
            <a:br>
              <a:rPr lang="en-GB" sz="3600" dirty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n-GB" sz="1600" dirty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n-GB" sz="3600" dirty="0">
                <a:solidFill>
                  <a:prstClr val="black"/>
                </a:solidFill>
                <a:latin typeface="Comic Sans MS" pitchFamily="66" charset="0"/>
              </a:rPr>
              <a:t>Water, ball bearings, oil, liquid soap, steel rods, foam rubber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5471" y="5229201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600" dirty="0">
                <a:solidFill>
                  <a:prstClr val="black"/>
                </a:solidFill>
                <a:latin typeface="Comic Sans MS" pitchFamily="66" charset="0"/>
              </a:rPr>
              <a:t>Name three common items you might use to increase friction.</a:t>
            </a:r>
          </a:p>
        </p:txBody>
      </p:sp>
    </p:spTree>
    <p:extLst>
      <p:ext uri="{BB962C8B-B14F-4D97-AF65-F5344CB8AC3E}">
        <p14:creationId xmlns:p14="http://schemas.microsoft.com/office/powerpoint/2010/main" val="35070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ltGray">
          <a:xfrm>
            <a:off x="1524000" y="167428"/>
            <a:ext cx="9144000" cy="1323439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0" b="1" u="sng" dirty="0">
                <a:solidFill>
                  <a:prstClr val="black"/>
                </a:solidFill>
                <a:latin typeface="Comic Sans MS" pitchFamily="66" charset="0"/>
              </a:rPr>
              <a:t>Forces: Friction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ltGray">
          <a:xfrm>
            <a:off x="1919536" y="1700808"/>
            <a:ext cx="8001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400" dirty="0">
                <a:solidFill>
                  <a:prstClr val="black"/>
                </a:solidFill>
                <a:latin typeface="Comic Sans MS" pitchFamily="66" charset="0"/>
              </a:rPr>
              <a:t>Friction </a:t>
            </a:r>
            <a:r>
              <a:rPr lang="en-GB" sz="4400" u="sng" dirty="0">
                <a:solidFill>
                  <a:prstClr val="black"/>
                </a:solidFill>
                <a:latin typeface="Comic Sans MS" pitchFamily="66" charset="0"/>
              </a:rPr>
              <a:t>is a force that opposes motion between two surfaces.</a:t>
            </a:r>
            <a:endParaRPr lang="en-GB" sz="4400" i="1" u="sng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1506" name="Picture 2" descr="https://encrypted-tbn0.gstatic.com/images?q=tbn:ANd9GcQ9degycoMHMlSIIUPQrHNeRK5lb-MD3mEih_eSdGVOIDgJUUj9Mr1KoZ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68" y="4005065"/>
            <a:ext cx="4824536" cy="25050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53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ltGray">
          <a:xfrm>
            <a:off x="1520095" y="116633"/>
            <a:ext cx="9144000" cy="101566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6000" b="1" u="sng" dirty="0">
                <a:solidFill>
                  <a:prstClr val="black"/>
                </a:solidFill>
                <a:latin typeface="Comic Sans MS" pitchFamily="66" charset="0"/>
              </a:rPr>
              <a:t>Forces: Friction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ltGray">
          <a:xfrm>
            <a:off x="1843623" y="1412777"/>
            <a:ext cx="849694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200" dirty="0">
                <a:solidFill>
                  <a:prstClr val="black"/>
                </a:solidFill>
                <a:latin typeface="Comic Sans MS" pitchFamily="66" charset="0"/>
              </a:rPr>
              <a:t>Friction occurs </a:t>
            </a:r>
            <a:r>
              <a:rPr lang="en-GB" sz="3200" u="sng" dirty="0">
                <a:solidFill>
                  <a:prstClr val="black"/>
                </a:solidFill>
                <a:latin typeface="Comic Sans MS" pitchFamily="66" charset="0"/>
              </a:rPr>
              <a:t>because the surface of any object is rough. </a:t>
            </a:r>
            <a:r>
              <a:rPr lang="en-GB" sz="3200" dirty="0">
                <a:solidFill>
                  <a:prstClr val="black"/>
                </a:solidFill>
                <a:latin typeface="Comic Sans MS" pitchFamily="66" charset="0"/>
              </a:rPr>
              <a:t>Even surfaces that feel smooth are covered with </a:t>
            </a:r>
            <a:r>
              <a:rPr lang="en-GB" sz="3200" b="1" u="sng" dirty="0">
                <a:solidFill>
                  <a:prstClr val="black"/>
                </a:solidFill>
                <a:latin typeface="Comic Sans MS" pitchFamily="66" charset="0"/>
              </a:rPr>
              <a:t>microscopic hills</a:t>
            </a:r>
            <a:r>
              <a:rPr lang="en-GB" sz="32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sz="3200" dirty="0">
                <a:solidFill>
                  <a:prstClr val="black"/>
                </a:solidFill>
                <a:latin typeface="Comic Sans MS" pitchFamily="66" charset="0"/>
              </a:rPr>
              <a:t>and </a:t>
            </a:r>
            <a:r>
              <a:rPr lang="en-GB" sz="3200" b="1" u="sng" dirty="0">
                <a:solidFill>
                  <a:prstClr val="black"/>
                </a:solidFill>
                <a:latin typeface="Comic Sans MS" pitchFamily="66" charset="0"/>
              </a:rPr>
              <a:t>valleys</a:t>
            </a:r>
            <a:r>
              <a:rPr lang="en-GB" sz="3200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6" name="Picture 6" descr="http://cnx.org/content/m42139/latest/Figure_06_01_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71" y="3717033"/>
            <a:ext cx="6954843" cy="27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ltGray">
          <a:xfrm>
            <a:off x="1520095" y="116633"/>
            <a:ext cx="9144000" cy="1015663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6000" b="1" u="sng" dirty="0">
                <a:solidFill>
                  <a:prstClr val="black"/>
                </a:solidFill>
                <a:latin typeface="Comic Sans MS" pitchFamily="66" charset="0"/>
              </a:rPr>
              <a:t>Forces: Friction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1504" y="1340769"/>
            <a:ext cx="88569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400" dirty="0">
                <a:solidFill>
                  <a:prstClr val="black"/>
                </a:solidFill>
                <a:latin typeface="Comic Sans MS" pitchFamily="66" charset="0"/>
              </a:rPr>
              <a:t>When two surfaces are in contact, the </a:t>
            </a:r>
            <a:r>
              <a:rPr lang="en-GB" sz="3400" b="1" u="sng" dirty="0">
                <a:solidFill>
                  <a:prstClr val="black"/>
                </a:solidFill>
                <a:latin typeface="Comic Sans MS" pitchFamily="66" charset="0"/>
              </a:rPr>
              <a:t>hills and valleys </a:t>
            </a:r>
            <a:r>
              <a:rPr lang="en-GB" sz="3400" dirty="0">
                <a:solidFill>
                  <a:prstClr val="black"/>
                </a:solidFill>
                <a:latin typeface="Comic Sans MS" pitchFamily="66" charset="0"/>
              </a:rPr>
              <a:t>of one surface </a:t>
            </a:r>
            <a:r>
              <a:rPr lang="en-GB" sz="3400" b="1" u="sng" dirty="0">
                <a:solidFill>
                  <a:prstClr val="black"/>
                </a:solidFill>
                <a:latin typeface="Comic Sans MS" pitchFamily="66" charset="0"/>
              </a:rPr>
              <a:t>stick</a:t>
            </a:r>
            <a:r>
              <a:rPr lang="en-GB" sz="3400" dirty="0">
                <a:solidFill>
                  <a:prstClr val="black"/>
                </a:solidFill>
                <a:latin typeface="Comic Sans MS" pitchFamily="66" charset="0"/>
              </a:rPr>
              <a:t> to the </a:t>
            </a:r>
            <a:r>
              <a:rPr lang="en-GB" sz="3400" b="1" u="sng" dirty="0">
                <a:solidFill>
                  <a:prstClr val="black"/>
                </a:solidFill>
                <a:latin typeface="Comic Sans MS" pitchFamily="66" charset="0"/>
              </a:rPr>
              <a:t>hills and valleys </a:t>
            </a:r>
            <a:r>
              <a:rPr lang="en-GB" sz="3400" dirty="0">
                <a:solidFill>
                  <a:prstClr val="black"/>
                </a:solidFill>
                <a:latin typeface="Comic Sans MS" pitchFamily="66" charset="0"/>
              </a:rPr>
              <a:t>of the other surface.</a:t>
            </a:r>
          </a:p>
        </p:txBody>
      </p:sp>
      <p:pic>
        <p:nvPicPr>
          <p:cNvPr id="5" name="Picture 8" descr="http://www.hk-phy.org/contextual/mechanics/for/force/2-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780" y="3313788"/>
            <a:ext cx="3672408" cy="318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2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ltGray">
          <a:xfrm>
            <a:off x="1520095" y="116633"/>
            <a:ext cx="9144000" cy="1015663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6000" b="1" u="sng" dirty="0" smtClean="0">
                <a:solidFill>
                  <a:prstClr val="black"/>
                </a:solidFill>
                <a:latin typeface="Comic Sans MS" pitchFamily="66" charset="0"/>
              </a:rPr>
              <a:t>Friction Factors</a:t>
            </a:r>
            <a:endParaRPr lang="en-GB" sz="6000" b="1" u="sng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5611" y="1411021"/>
            <a:ext cx="1058643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3400" dirty="0">
                <a:solidFill>
                  <a:prstClr val="black"/>
                </a:solidFill>
                <a:latin typeface="Comic Sans MS" pitchFamily="66" charset="0"/>
              </a:rPr>
              <a:t>The amount of friction depends on </a:t>
            </a:r>
            <a:r>
              <a:rPr lang="en-GB" sz="3400" dirty="0" smtClean="0">
                <a:solidFill>
                  <a:prstClr val="black"/>
                </a:solidFill>
                <a:latin typeface="Comic Sans MS" pitchFamily="66" charset="0"/>
              </a:rPr>
              <a:t>these 2 factors: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3400" dirty="0">
                <a:solidFill>
                  <a:prstClr val="black"/>
                </a:solidFill>
                <a:latin typeface="Comic Sans MS" pitchFamily="66" charset="0"/>
              </a:rPr>
              <a:t>1. </a:t>
            </a:r>
            <a:r>
              <a:rPr lang="en-GB" sz="3400" u="sng" dirty="0">
                <a:solidFill>
                  <a:prstClr val="black"/>
                </a:solidFill>
                <a:latin typeface="Comic Sans MS" pitchFamily="66" charset="0"/>
              </a:rPr>
              <a:t>Roughness of the </a:t>
            </a:r>
            <a:r>
              <a:rPr lang="en-GB" sz="3400" u="sng" dirty="0" smtClean="0">
                <a:solidFill>
                  <a:prstClr val="black"/>
                </a:solidFill>
                <a:latin typeface="Comic Sans MS" pitchFamily="66" charset="0"/>
              </a:rPr>
              <a:t>surfaces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3400" dirty="0">
                <a:solidFill>
                  <a:prstClr val="black"/>
                </a:solidFill>
                <a:latin typeface="Comic Sans MS" pitchFamily="66" charset="0"/>
              </a:rPr>
              <a:t>2. </a:t>
            </a:r>
            <a:r>
              <a:rPr lang="en-GB" sz="3400" u="sng" dirty="0">
                <a:solidFill>
                  <a:prstClr val="black"/>
                </a:solidFill>
                <a:latin typeface="Comic Sans MS" pitchFamily="66" charset="0"/>
              </a:rPr>
              <a:t>The force pushing the surfaces together</a:t>
            </a:r>
            <a:r>
              <a:rPr lang="en-GB" sz="34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r>
              <a:rPr lang="en-GB" sz="3400" u="sng" dirty="0" smtClean="0">
                <a:solidFill>
                  <a:prstClr val="black"/>
                </a:solidFill>
                <a:latin typeface="Comic Sans MS" pitchFamily="66" charset="0"/>
              </a:rPr>
              <a:t>                                           </a:t>
            </a:r>
          </a:p>
        </p:txBody>
      </p:sp>
      <p:pic>
        <p:nvPicPr>
          <p:cNvPr id="6" name="Picture 4" descr="http://www.stmary.ws/highschool/physics/home/notes/dynamics/friction/img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33" y="3639276"/>
            <a:ext cx="694372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5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00200" y="76200"/>
            <a:ext cx="8839200" cy="928254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ill the tube roll less over a smoother surface or a rougher surface? Why?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143000"/>
            <a:ext cx="8839200" cy="5715000"/>
          </a:xfrm>
        </p:spPr>
        <p:txBody>
          <a:bodyPr/>
          <a:lstStyle/>
          <a:p>
            <a:pPr algn="l" eaLnBrk="1" hangingPunct="1"/>
            <a:r>
              <a:rPr lang="en-US" altLang="en-US" sz="2000" b="1" dirty="0"/>
              <a:t>      </a:t>
            </a:r>
            <a:endParaRPr lang="en-US" altLang="en-US" sz="2000" b="1" dirty="0">
              <a:solidFill>
                <a:srgbClr val="0000FF"/>
              </a:solidFill>
            </a:endParaRPr>
          </a:p>
          <a:p>
            <a:pPr algn="l" eaLnBrk="1" hangingPunct="1"/>
            <a:endParaRPr lang="en-US" altLang="en-US" sz="2000" b="1" dirty="0">
              <a:solidFill>
                <a:srgbClr val="0000FF"/>
              </a:solidFill>
            </a:endParaRPr>
          </a:p>
          <a:p>
            <a:pPr algn="l" eaLnBrk="1" hangingPunct="1"/>
            <a:endParaRPr lang="en-US" altLang="en-US" sz="1800" b="1" dirty="0">
              <a:solidFill>
                <a:srgbClr val="0000FF"/>
              </a:solidFill>
            </a:endParaRPr>
          </a:p>
          <a:p>
            <a:pPr algn="l" eaLnBrk="1" hangingPunct="1"/>
            <a:endParaRPr lang="en-US" altLang="en-US" sz="1800" b="1" dirty="0">
              <a:solidFill>
                <a:srgbClr val="0000FF"/>
              </a:solidFill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FF"/>
                </a:solidFill>
              </a:rPr>
              <a:t>  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                                                             Smooth Surface</a:t>
            </a:r>
            <a:endParaRPr lang="en-US" altLang="en-US" sz="1800" b="1" dirty="0">
              <a:solidFill>
                <a:srgbClr val="0000FF"/>
              </a:solidFill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FF"/>
                </a:solidFill>
              </a:rPr>
              <a:t>         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FF"/>
                </a:solidFill>
              </a:rPr>
              <a:t>        </a:t>
            </a:r>
          </a:p>
          <a:p>
            <a:pPr algn="l" eaLnBrk="1" hangingPunct="1"/>
            <a:r>
              <a:rPr lang="en-US" altLang="en-US" sz="1800" b="1" dirty="0"/>
              <a:t>      </a:t>
            </a:r>
          </a:p>
          <a:p>
            <a:pPr algn="l" eaLnBrk="1" hangingPunct="1"/>
            <a:r>
              <a:rPr lang="en-US" altLang="en-US" sz="1800" b="1" dirty="0"/>
              <a:t>        </a:t>
            </a:r>
          </a:p>
          <a:p>
            <a:pPr algn="l" eaLnBrk="1" hangingPunct="1"/>
            <a:endParaRPr lang="en-US" altLang="en-US" sz="2000" b="1" dirty="0" smtClean="0"/>
          </a:p>
          <a:p>
            <a:pPr algn="l" eaLnBrk="1" hangingPunct="1"/>
            <a:r>
              <a:rPr lang="en-US" altLang="en-US" sz="2000" b="1" dirty="0" smtClean="0"/>
              <a:t> 				   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Rough </a:t>
            </a:r>
            <a:r>
              <a:rPr lang="en-US" altLang="en-US" sz="2000" b="1" dirty="0">
                <a:solidFill>
                  <a:srgbClr val="0000FF"/>
                </a:solidFill>
              </a:rPr>
              <a:t>Surface</a:t>
            </a:r>
            <a:endParaRPr lang="en-US" altLang="en-US" sz="2000" b="1" dirty="0"/>
          </a:p>
          <a:p>
            <a:pPr algn="l" eaLnBrk="1" hangingPunct="1"/>
            <a:r>
              <a:rPr lang="en-US" altLang="en-US" sz="2000" b="1" dirty="0" smtClean="0"/>
              <a:t>                                                   </a:t>
            </a:r>
            <a:endParaRPr lang="en-US" altLang="en-US" sz="2000" b="1" dirty="0"/>
          </a:p>
        </p:txBody>
      </p:sp>
      <p:sp>
        <p:nvSpPr>
          <p:cNvPr id="4100" name="AutoShape 9"/>
          <p:cNvSpPr>
            <a:spLocks noChangeArrowheads="1"/>
          </p:cNvSpPr>
          <p:nvPr/>
        </p:nvSpPr>
        <p:spPr bwMode="auto">
          <a:xfrm rot="-625271">
            <a:off x="2133600" y="2922588"/>
            <a:ext cx="2274888" cy="838200"/>
          </a:xfrm>
          <a:prstGeom prst="rtTriangle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01" name="AutoShape 12" descr="Stationery"/>
          <p:cNvSpPr>
            <a:spLocks noChangeArrowheads="1"/>
          </p:cNvSpPr>
          <p:nvPr/>
        </p:nvSpPr>
        <p:spPr bwMode="auto">
          <a:xfrm>
            <a:off x="3962400" y="2998788"/>
            <a:ext cx="5486400" cy="1143000"/>
          </a:xfrm>
          <a:prstGeom prst="flowChartInputOutpu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02" name="AutoShape 13"/>
          <p:cNvSpPr>
            <a:spLocks noChangeArrowheads="1"/>
          </p:cNvSpPr>
          <p:nvPr/>
        </p:nvSpPr>
        <p:spPr bwMode="auto">
          <a:xfrm rot="8225419">
            <a:off x="2503489" y="2819400"/>
            <a:ext cx="536575" cy="228600"/>
          </a:xfrm>
          <a:prstGeom prst="flowChartMagneticDrum">
            <a:avLst/>
          </a:prstGeom>
          <a:solidFill>
            <a:schemeClr val="accent1"/>
          </a:solidFill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03" name="AutoShape 16" descr="Denim"/>
          <p:cNvSpPr>
            <a:spLocks noChangeArrowheads="1"/>
          </p:cNvSpPr>
          <p:nvPr/>
        </p:nvSpPr>
        <p:spPr bwMode="auto">
          <a:xfrm>
            <a:off x="3810000" y="5181600"/>
            <a:ext cx="5791200" cy="1143000"/>
          </a:xfrm>
          <a:prstGeom prst="flowChartInputOutpu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05" name="AutoShape 19"/>
          <p:cNvSpPr>
            <a:spLocks noChangeArrowheads="1"/>
          </p:cNvSpPr>
          <p:nvPr/>
        </p:nvSpPr>
        <p:spPr bwMode="auto">
          <a:xfrm rot="-625271">
            <a:off x="2057400" y="5029200"/>
            <a:ext cx="2274888" cy="838200"/>
          </a:xfrm>
          <a:prstGeom prst="rtTriangle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06" name="AutoShape 20"/>
          <p:cNvSpPr>
            <a:spLocks noChangeArrowheads="1"/>
          </p:cNvSpPr>
          <p:nvPr/>
        </p:nvSpPr>
        <p:spPr bwMode="auto">
          <a:xfrm rot="8225419">
            <a:off x="2435226" y="4953000"/>
            <a:ext cx="536575" cy="228600"/>
          </a:xfrm>
          <a:prstGeom prst="flowChartMagneticDrum">
            <a:avLst/>
          </a:prstGeom>
          <a:solidFill>
            <a:schemeClr val="accent1"/>
          </a:solidFill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4109" y="1246710"/>
            <a:ext cx="8735291" cy="1077218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rougher surface because there are </a:t>
            </a:r>
            <a:r>
              <a:rPr lang="en-US" sz="3200" b="1" u="sng" dirty="0" smtClean="0"/>
              <a:t>more hills and valleys</a:t>
            </a:r>
            <a:r>
              <a:rPr lang="en-US" sz="3200" dirty="0" smtClean="0"/>
              <a:t> and the </a:t>
            </a:r>
            <a:r>
              <a:rPr lang="en-US" sz="3200" b="1" u="sng" dirty="0" smtClean="0"/>
              <a:t>valleys are deeper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17344 0.09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4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509 L 0.18581 0.096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09004 L 0.45052 0.097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3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81 0.09676 L 0.27435 0.0969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2" grpId="1" animBg="1"/>
      <p:bldP spid="4106" grpId="0" animBg="1"/>
      <p:bldP spid="4106" grpId="1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152399"/>
            <a:ext cx="8610600" cy="741225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z="4000" dirty="0" smtClean="0"/>
              <a:t>Which has more friction and why?</a:t>
            </a:r>
            <a:endParaRPr lang="en-US" altLang="en-US" sz="4000" dirty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057400"/>
            <a:ext cx="9144000" cy="4232564"/>
          </a:xfrm>
        </p:spPr>
        <p:txBody>
          <a:bodyPr/>
          <a:lstStyle/>
          <a:p>
            <a:pPr algn="l" eaLnBrk="1" hangingPunct="1"/>
            <a:r>
              <a:rPr lang="en-US" altLang="en-US" sz="1800" b="1" dirty="0"/>
              <a:t>         </a:t>
            </a:r>
            <a:endParaRPr lang="en-US" altLang="en-US" sz="2000" b="1" dirty="0">
              <a:solidFill>
                <a:srgbClr val="0000FF"/>
              </a:solidFill>
            </a:endParaRPr>
          </a:p>
          <a:p>
            <a:pPr algn="l" eaLnBrk="1" hangingPunct="1"/>
            <a:endParaRPr lang="en-US" altLang="en-US" sz="2000" b="1" dirty="0">
              <a:solidFill>
                <a:srgbClr val="0000FF"/>
              </a:solidFill>
            </a:endParaRPr>
          </a:p>
          <a:p>
            <a:pPr algn="l" eaLnBrk="1" hangingPunct="1"/>
            <a:endParaRPr lang="en-US" altLang="en-US" sz="2000" b="1" dirty="0">
              <a:solidFill>
                <a:srgbClr val="0000FF"/>
              </a:solidFill>
            </a:endParaRPr>
          </a:p>
          <a:p>
            <a:pPr algn="l" eaLnBrk="1" hangingPunct="1"/>
            <a:r>
              <a:rPr lang="en-US" altLang="en-US" sz="2000" b="1" dirty="0">
                <a:solidFill>
                  <a:srgbClr val="0000FF"/>
                </a:solidFill>
              </a:rPr>
              <a:t>                                                                    </a:t>
            </a:r>
          </a:p>
          <a:p>
            <a:pPr algn="l" eaLnBrk="1" hangingPunct="1"/>
            <a:r>
              <a:rPr lang="en-US" altLang="en-US" sz="2000" b="1" dirty="0">
                <a:solidFill>
                  <a:srgbClr val="0000FF"/>
                </a:solidFill>
              </a:rPr>
              <a:t>                                                                    </a:t>
            </a:r>
          </a:p>
        </p:txBody>
      </p:sp>
      <p:sp>
        <p:nvSpPr>
          <p:cNvPr id="5124" name="AutoShape 8" descr="Papyrus"/>
          <p:cNvSpPr>
            <a:spLocks noChangeArrowheads="1"/>
          </p:cNvSpPr>
          <p:nvPr/>
        </p:nvSpPr>
        <p:spPr bwMode="auto">
          <a:xfrm>
            <a:off x="1752600" y="4343400"/>
            <a:ext cx="4267200" cy="1828800"/>
          </a:xfrm>
          <a:prstGeom prst="parallelogram">
            <a:avLst>
              <a:gd name="adj" fmla="val 5833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5" name="Rectangle 10" descr="Oak"/>
          <p:cNvSpPr>
            <a:spLocks noChangeArrowheads="1"/>
          </p:cNvSpPr>
          <p:nvPr/>
        </p:nvSpPr>
        <p:spPr bwMode="auto">
          <a:xfrm>
            <a:off x="3290453" y="2057400"/>
            <a:ext cx="1447800" cy="3276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6" name="AutoShape 11" descr="Papyrus"/>
          <p:cNvSpPr>
            <a:spLocks noChangeArrowheads="1"/>
          </p:cNvSpPr>
          <p:nvPr/>
        </p:nvSpPr>
        <p:spPr bwMode="auto">
          <a:xfrm>
            <a:off x="6019800" y="4343400"/>
            <a:ext cx="4343400" cy="1828800"/>
          </a:xfrm>
          <a:prstGeom prst="parallelogram">
            <a:avLst>
              <a:gd name="adj" fmla="val 59375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7" name="Rectangle 12" descr="Oak"/>
          <p:cNvSpPr>
            <a:spLocks noChangeArrowheads="1"/>
          </p:cNvSpPr>
          <p:nvPr/>
        </p:nvSpPr>
        <p:spPr bwMode="auto">
          <a:xfrm>
            <a:off x="7415215" y="3962400"/>
            <a:ext cx="1447800" cy="1371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8" name="AutoShape 14"/>
          <p:cNvSpPr>
            <a:spLocks noChangeArrowheads="1"/>
          </p:cNvSpPr>
          <p:nvPr/>
        </p:nvSpPr>
        <p:spPr bwMode="auto">
          <a:xfrm>
            <a:off x="4828308" y="3248026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9" name="AutoShape 15"/>
          <p:cNvSpPr>
            <a:spLocks noChangeArrowheads="1"/>
          </p:cNvSpPr>
          <p:nvPr/>
        </p:nvSpPr>
        <p:spPr bwMode="auto">
          <a:xfrm>
            <a:off x="8915401" y="4314826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5120" y="1352451"/>
            <a:ext cx="27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100 pounds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04603" y="1059103"/>
            <a:ext cx="6182593" cy="206210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en-US" sz="3200" dirty="0" smtClean="0"/>
              <a:t>The 100 pound box because the force pushing together is higher so the</a:t>
            </a:r>
            <a:r>
              <a:rPr lang="en-US" altLang="en-US" sz="3200" b="1" dirty="0" smtClean="0"/>
              <a:t> </a:t>
            </a:r>
            <a:r>
              <a:rPr lang="en-US" altLang="en-US" sz="3200" b="1" u="sng" dirty="0" smtClean="0"/>
              <a:t>hills and valleys </a:t>
            </a:r>
            <a:r>
              <a:rPr lang="en-US" altLang="en-US" sz="3200" dirty="0" smtClean="0"/>
              <a:t>are in </a:t>
            </a:r>
            <a:r>
              <a:rPr lang="en-US" altLang="en-US" sz="3200" b="1" u="sng" dirty="0" smtClean="0"/>
              <a:t>closer contact</a:t>
            </a:r>
            <a:r>
              <a:rPr lang="en-US" altLang="en-US" sz="3200" b="1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6827" y="3254722"/>
            <a:ext cx="219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40 pounds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Friction Factors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Roughness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The rougher the surface, the more hills and valleys there are and the greater the friction.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Force pushing together/weight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Force is increased, the hills and valleys will be in closer contact and friction will increase.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941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809</Words>
  <Application>Microsoft Office PowerPoint</Application>
  <PresentationFormat>Widescreen</PresentationFormat>
  <Paragraphs>107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</vt:lpstr>
      <vt:lpstr>Arial Black</vt:lpstr>
      <vt:lpstr>Calibri</vt:lpstr>
      <vt:lpstr>Comic Sans MS</vt:lpstr>
      <vt:lpstr>Times New Roman</vt:lpstr>
      <vt:lpstr>Default Design</vt:lpstr>
      <vt:lpstr>1_Default Design</vt:lpstr>
      <vt:lpstr>Office Theme</vt:lpstr>
      <vt:lpstr>1_Office Theme</vt:lpstr>
      <vt:lpstr>2_Office Theme</vt:lpstr>
      <vt:lpstr>3_Office Theme</vt:lpstr>
      <vt:lpstr>4_Office Theme</vt:lpstr>
      <vt:lpstr>6_Office Theme</vt:lpstr>
      <vt:lpstr>8_Office Theme</vt:lpstr>
      <vt:lpstr>9_Office Theme</vt:lpstr>
      <vt:lpstr>10_Office Theme</vt:lpstr>
      <vt:lpstr>2_Default Design</vt:lpstr>
      <vt:lpstr>3_Default Design</vt:lpstr>
      <vt:lpstr>Friction Force 12-1</vt:lpstr>
      <vt:lpstr>Learning Objectives</vt:lpstr>
      <vt:lpstr>PowerPoint Presentation</vt:lpstr>
      <vt:lpstr>PowerPoint Presentation</vt:lpstr>
      <vt:lpstr>PowerPoint Presentation</vt:lpstr>
      <vt:lpstr>PowerPoint Presentation</vt:lpstr>
      <vt:lpstr>Will the tube roll less over a smoother surface or a rougher surface? Why?</vt:lpstr>
      <vt:lpstr>Which has more friction and why?</vt:lpstr>
      <vt:lpstr>Friction Factors Review</vt:lpstr>
      <vt:lpstr>Amount of Surface Area in fluids</vt:lpstr>
      <vt:lpstr>Surface Area in Fluids</vt:lpstr>
      <vt:lpstr>Surface area between Solids</vt:lpstr>
      <vt:lpstr>Types of Friction</vt:lpstr>
      <vt:lpstr>Sliding Friction</vt:lpstr>
      <vt:lpstr>Fluid Friction</vt:lpstr>
      <vt:lpstr>Rolling Friction</vt:lpstr>
      <vt:lpstr>Static Friction</vt:lpstr>
      <vt:lpstr>Ways to Reduce Friction</vt:lpstr>
      <vt:lpstr>Ways to Increase Friction</vt:lpstr>
      <vt:lpstr>Friction Song</vt:lpstr>
      <vt:lpstr>PowerPoint Presentation</vt:lpstr>
      <vt:lpstr>PowerPoint Presentation</vt:lpstr>
      <vt:lpstr>Forces: Friction</vt:lpstr>
      <vt:lpstr>PowerPoint Presentation</vt:lpstr>
      <vt:lpstr>PowerPoint Presentation</vt:lpstr>
    </vt:vector>
  </TitlesOfParts>
  <Company>Boyertown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Berger, Jerry</dc:creator>
  <cp:lastModifiedBy>Berger, Jerry</cp:lastModifiedBy>
  <cp:revision>88</cp:revision>
  <dcterms:created xsi:type="dcterms:W3CDTF">2018-12-07T19:18:03Z</dcterms:created>
  <dcterms:modified xsi:type="dcterms:W3CDTF">2019-01-02T18:18:08Z</dcterms:modified>
</cp:coreProperties>
</file>