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</p:sldMasterIdLst>
  <p:notesMasterIdLst>
    <p:notesMasterId r:id="rId28"/>
  </p:notesMasterIdLst>
  <p:sldIdLst>
    <p:sldId id="256" r:id="rId7"/>
    <p:sldId id="257" r:id="rId8"/>
    <p:sldId id="271" r:id="rId9"/>
    <p:sldId id="260" r:id="rId10"/>
    <p:sldId id="281" r:id="rId11"/>
    <p:sldId id="276" r:id="rId12"/>
    <p:sldId id="262" r:id="rId13"/>
    <p:sldId id="263" r:id="rId14"/>
    <p:sldId id="277" r:id="rId15"/>
    <p:sldId id="265" r:id="rId16"/>
    <p:sldId id="272" r:id="rId17"/>
    <p:sldId id="278" r:id="rId18"/>
    <p:sldId id="273" r:id="rId19"/>
    <p:sldId id="279" r:id="rId20"/>
    <p:sldId id="258" r:id="rId21"/>
    <p:sldId id="282" r:id="rId22"/>
    <p:sldId id="284" r:id="rId23"/>
    <p:sldId id="283" r:id="rId24"/>
    <p:sldId id="285" r:id="rId25"/>
    <p:sldId id="266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1A0B87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Atomic Number</a:t>
            </a:r>
            <a:r>
              <a:rPr lang="en-US" baseline="0" dirty="0" smtClean="0"/>
              <a:t> vs. Atomic Radius</a:t>
            </a:r>
            <a:endParaRPr lang="en-US" dirty="0"/>
          </a:p>
        </c:rich>
      </c:tx>
      <c:layout>
        <c:manualLayout>
          <c:xMode val="edge"/>
          <c:yMode val="edge"/>
          <c:x val="0.2448842776114561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171656686626746"/>
          <c:y val="6.1889250814332247E-2"/>
          <c:w val="0.82035928143712578"/>
          <c:h val="0.78827361563517917"/>
        </c:manualLayout>
      </c:layout>
      <c:scatterChart>
        <c:scatterStyle val="lineMarker"/>
        <c:varyColors val="0"/>
        <c:ser>
          <c:idx val="0"/>
          <c:order val="0"/>
          <c:spPr>
            <a:ln w="18715">
              <a:solidFill>
                <a:srgbClr val="00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Sheet1!$A$1:$A$20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Sheet1!$B$1:$B$20</c:f>
              <c:numCache>
                <c:formatCode>General</c:formatCode>
                <c:ptCount val="20"/>
                <c:pt idx="0">
                  <c:v>37</c:v>
                </c:pt>
                <c:pt idx="1">
                  <c:v>54</c:v>
                </c:pt>
                <c:pt idx="2">
                  <c:v>152</c:v>
                </c:pt>
                <c:pt idx="3">
                  <c:v>111</c:v>
                </c:pt>
                <c:pt idx="4">
                  <c:v>88</c:v>
                </c:pt>
                <c:pt idx="5">
                  <c:v>77</c:v>
                </c:pt>
                <c:pt idx="6">
                  <c:v>70</c:v>
                </c:pt>
                <c:pt idx="7">
                  <c:v>66</c:v>
                </c:pt>
                <c:pt idx="8">
                  <c:v>64</c:v>
                </c:pt>
                <c:pt idx="9">
                  <c:v>70</c:v>
                </c:pt>
                <c:pt idx="10">
                  <c:v>186</c:v>
                </c:pt>
                <c:pt idx="11">
                  <c:v>160</c:v>
                </c:pt>
                <c:pt idx="12">
                  <c:v>143</c:v>
                </c:pt>
                <c:pt idx="13">
                  <c:v>117</c:v>
                </c:pt>
                <c:pt idx="14">
                  <c:v>110</c:v>
                </c:pt>
                <c:pt idx="15">
                  <c:v>104</c:v>
                </c:pt>
                <c:pt idx="16">
                  <c:v>99</c:v>
                </c:pt>
                <c:pt idx="17">
                  <c:v>94</c:v>
                </c:pt>
                <c:pt idx="18">
                  <c:v>231</c:v>
                </c:pt>
                <c:pt idx="19">
                  <c:v>197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625712"/>
        <c:axId val="244623752"/>
      </c:scatterChart>
      <c:valAx>
        <c:axId val="244625712"/>
        <c:scaling>
          <c:orientation val="minMax"/>
          <c:max val="21"/>
          <c:min val="0"/>
        </c:scaling>
        <c:delete val="0"/>
        <c:axPos val="b"/>
        <c:minorGridlines>
          <c:spPr>
            <a:ln>
              <a:solidFill>
                <a:srgbClr val="0070C0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51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Atomic Number</a:t>
                </a:r>
              </a:p>
            </c:rich>
          </c:tx>
          <c:layout>
            <c:manualLayout>
              <c:xMode val="edge"/>
              <c:yMode val="edge"/>
              <c:x val="0.43912175648702595"/>
              <c:y val="0.92182410423452765"/>
            </c:manualLayout>
          </c:layout>
          <c:overlay val="0"/>
          <c:spPr>
            <a:noFill/>
            <a:ln w="3742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67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1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4623752"/>
        <c:crosses val="autoZero"/>
        <c:crossBetween val="midCat"/>
      </c:valAx>
      <c:valAx>
        <c:axId val="244623752"/>
        <c:scaling>
          <c:orientation val="minMax"/>
        </c:scaling>
        <c:delete val="0"/>
        <c:axPos val="l"/>
        <c:minorGridlines>
          <c:spPr>
            <a:ln>
              <a:solidFill>
                <a:srgbClr val="0070C0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51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Atomic Radius (pm)</a:t>
                </a:r>
              </a:p>
            </c:rich>
          </c:tx>
          <c:layout>
            <c:manualLayout>
              <c:xMode val="edge"/>
              <c:yMode val="edge"/>
              <c:x val="1.9960079840319361E-2"/>
              <c:y val="0.2280130293159609"/>
            </c:manualLayout>
          </c:layout>
          <c:overlay val="0"/>
          <c:spPr>
            <a:noFill/>
            <a:ln w="3742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67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1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4625712"/>
        <c:crosses val="autoZero"/>
        <c:crossBetween val="midCat"/>
      </c:valAx>
      <c:spPr>
        <a:noFill/>
        <a:ln w="467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4679">
      <a:solidFill>
        <a:srgbClr val="000000"/>
      </a:solidFill>
      <a:prstDash val="solid"/>
    </a:ln>
  </c:spPr>
  <c:txPr>
    <a:bodyPr/>
    <a:lstStyle/>
    <a:p>
      <a:pPr>
        <a:defRPr sz="151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Atomic Number vs. Ionization Energy</a:t>
            </a:r>
            <a:endParaRPr lang="en-US" dirty="0"/>
          </a:p>
        </c:rich>
      </c:tx>
      <c:layout>
        <c:manualLayout>
          <c:xMode val="edge"/>
          <c:yMode val="edge"/>
          <c:x val="0.26512242777416573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612648221343872"/>
          <c:y val="6.25E-2"/>
          <c:w val="0.80632411067193677"/>
          <c:h val="0.78618421052631582"/>
        </c:manualLayout>
      </c:layout>
      <c:scatterChart>
        <c:scatterStyle val="lineMarker"/>
        <c:varyColors val="0"/>
        <c:ser>
          <c:idx val="0"/>
          <c:order val="0"/>
          <c:spPr>
            <a:ln w="18585">
              <a:solidFill>
                <a:srgbClr val="00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Sheet1!$A$1:$A$20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Sheet1!$C$1:$C$20</c:f>
              <c:numCache>
                <c:formatCode>General</c:formatCode>
                <c:ptCount val="20"/>
                <c:pt idx="0">
                  <c:v>1312</c:v>
                </c:pt>
                <c:pt idx="1">
                  <c:v>2372</c:v>
                </c:pt>
                <c:pt idx="2">
                  <c:v>519</c:v>
                </c:pt>
                <c:pt idx="3">
                  <c:v>900</c:v>
                </c:pt>
                <c:pt idx="4">
                  <c:v>799</c:v>
                </c:pt>
                <c:pt idx="5">
                  <c:v>1088</c:v>
                </c:pt>
                <c:pt idx="6">
                  <c:v>1406</c:v>
                </c:pt>
                <c:pt idx="7">
                  <c:v>1314</c:v>
                </c:pt>
                <c:pt idx="8">
                  <c:v>1682</c:v>
                </c:pt>
                <c:pt idx="9">
                  <c:v>2080</c:v>
                </c:pt>
                <c:pt idx="10">
                  <c:v>498</c:v>
                </c:pt>
                <c:pt idx="11">
                  <c:v>736</c:v>
                </c:pt>
                <c:pt idx="12">
                  <c:v>577</c:v>
                </c:pt>
                <c:pt idx="13">
                  <c:v>787</c:v>
                </c:pt>
                <c:pt idx="14">
                  <c:v>1063</c:v>
                </c:pt>
                <c:pt idx="15">
                  <c:v>1000</c:v>
                </c:pt>
                <c:pt idx="16">
                  <c:v>1255</c:v>
                </c:pt>
                <c:pt idx="17">
                  <c:v>1519</c:v>
                </c:pt>
                <c:pt idx="18">
                  <c:v>418</c:v>
                </c:pt>
                <c:pt idx="19">
                  <c:v>590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624536"/>
        <c:axId val="244624928"/>
      </c:scatterChart>
      <c:valAx>
        <c:axId val="244624536"/>
        <c:scaling>
          <c:orientation val="minMax"/>
          <c:max val="21"/>
          <c:min val="0"/>
        </c:scaling>
        <c:delete val="0"/>
        <c:axPos val="b"/>
        <c:minorGridlines>
          <c:spPr>
            <a:ln>
              <a:solidFill>
                <a:srgbClr val="0070C0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537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Atomic Number</a:t>
                </a:r>
              </a:p>
            </c:rich>
          </c:tx>
          <c:layout>
            <c:manualLayout>
              <c:xMode val="edge"/>
              <c:yMode val="edge"/>
              <c:x val="0.44861660079051385"/>
              <c:y val="0.92105263157894735"/>
            </c:manualLayout>
          </c:layout>
          <c:overlay val="0"/>
          <c:spPr>
            <a:noFill/>
            <a:ln w="3717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6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3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4624928"/>
        <c:crosses val="autoZero"/>
        <c:crossBetween val="midCat"/>
      </c:valAx>
      <c:valAx>
        <c:axId val="244624928"/>
        <c:scaling>
          <c:orientation val="minMax"/>
        </c:scaling>
        <c:delete val="0"/>
        <c:axPos val="l"/>
        <c:minorGridlines>
          <c:spPr>
            <a:ln>
              <a:solidFill>
                <a:srgbClr val="0070C0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537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smtClean="0"/>
                  <a:t> </a:t>
                </a:r>
                <a:r>
                  <a:rPr lang="en-US" dirty="0"/>
                  <a:t>Ionization Energy (kJ)</a:t>
                </a:r>
              </a:p>
            </c:rich>
          </c:tx>
          <c:layout>
            <c:manualLayout>
              <c:xMode val="edge"/>
              <c:yMode val="edge"/>
              <c:x val="1.9762845849802372E-2"/>
              <c:y val="0.15460526315789475"/>
            </c:manualLayout>
          </c:layout>
          <c:overlay val="0"/>
          <c:spPr>
            <a:noFill/>
            <a:ln w="3717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6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3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4624536"/>
        <c:crosses val="autoZero"/>
        <c:crossBetween val="midCat"/>
      </c:valAx>
      <c:spPr>
        <a:noFill/>
        <a:ln w="4646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4646">
      <a:solidFill>
        <a:srgbClr val="000000"/>
      </a:solidFill>
      <a:prstDash val="solid"/>
    </a:ln>
  </c:spPr>
  <c:txPr>
    <a:bodyPr/>
    <a:lstStyle/>
    <a:p>
      <a:pPr>
        <a:defRPr sz="153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F7FD5-95BD-475D-BC70-B09F692755CD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6A303-5ABE-4BD1-A75C-3BE8DF0FA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2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06EA-BEAD-4D98-B373-761181783C1C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D6CA-FCC2-4DAF-BE2E-AE59360E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1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06EA-BEAD-4D98-B373-761181783C1C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D6CA-FCC2-4DAF-BE2E-AE59360E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2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06EA-BEAD-4D98-B373-761181783C1C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D6CA-FCC2-4DAF-BE2E-AE59360E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22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CC"/>
                </a:solidFill>
              </a:rPr>
              <a:t>C. Johannesson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CB778-4F66-4F1B-B7CA-A77ECCB3498E}" type="slidenum">
              <a:rPr lang="en-US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47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45BA-FB4A-4B4C-BFC6-7D30878C7F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245A-3856-43C4-B2EE-D749C9E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94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45BA-FB4A-4B4C-BFC6-7D30878C7F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245A-3856-43C4-B2EE-D749C9E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94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45BA-FB4A-4B4C-BFC6-7D30878C7F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245A-3856-43C4-B2EE-D749C9E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94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45BA-FB4A-4B4C-BFC6-7D30878C7F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245A-3856-43C4-B2EE-D749C9E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9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06EA-BEAD-4D98-B373-761181783C1C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D6CA-FCC2-4DAF-BE2E-AE59360E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06EA-BEAD-4D98-B373-761181783C1C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D6CA-FCC2-4DAF-BE2E-AE59360E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0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06EA-BEAD-4D98-B373-761181783C1C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D6CA-FCC2-4DAF-BE2E-AE59360E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8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06EA-BEAD-4D98-B373-761181783C1C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D6CA-FCC2-4DAF-BE2E-AE59360E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0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06EA-BEAD-4D98-B373-761181783C1C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D6CA-FCC2-4DAF-BE2E-AE59360E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3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06EA-BEAD-4D98-B373-761181783C1C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D6CA-FCC2-4DAF-BE2E-AE59360E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3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06EA-BEAD-4D98-B373-761181783C1C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D6CA-FCC2-4DAF-BE2E-AE59360E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8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06EA-BEAD-4D98-B373-761181783C1C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D6CA-FCC2-4DAF-BE2E-AE59360E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3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306EA-BEAD-4D98-B373-761181783C1C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DD6CA-FCC2-4DAF-BE2E-AE59360E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4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0813"/>
            <a:ext cx="7721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28750"/>
            <a:ext cx="81788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kumimoji="0" sz="1400"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kumimoji="0" sz="1400"/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US">
                <a:solidFill>
                  <a:srgbClr val="FFFFCC"/>
                </a:solidFill>
              </a:rPr>
              <a:t>C. Johannesson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kumimoji="0" sz="1400"/>
            </a:lvl1pPr>
          </a:lstStyle>
          <a:p>
            <a:pPr eaLnBrk="0" fontAlgn="base" hangingPunct="0">
              <a:spcAft>
                <a:spcPct val="0"/>
              </a:spcAft>
            </a:pPr>
            <a:fld id="{9D143BAA-E71E-4D77-800B-31BC86AC148C}" type="slidenum">
              <a:rPr lang="en-US">
                <a:solidFill>
                  <a:srgbClr val="FFFFCC"/>
                </a:solidFill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9223" name="Picture 7" descr="pain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962025"/>
            <a:ext cx="87899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CC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CC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CC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CC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CC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CC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CC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CC"/>
          </a:solidFill>
          <a:latin typeface="Arial Black" pitchFamily="34" charset="0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rgbClr val="FFFFCC"/>
          </a:solidFill>
          <a:latin typeface="+mn-lt"/>
          <a:ea typeface="+mn-ea"/>
          <a:cs typeface="+mn-cs"/>
        </a:defRPr>
      </a:lvl1pPr>
      <a:lvl2pPr marL="636588" indent="-2349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3200">
          <a:solidFill>
            <a:srgbClr val="FFFFCC"/>
          </a:solidFill>
          <a:latin typeface="+mn-lt"/>
        </a:defRPr>
      </a:lvl2pPr>
      <a:lvl3pPr marL="919163" indent="-1682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3200">
          <a:solidFill>
            <a:srgbClr val="FFFF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3200">
          <a:solidFill>
            <a:srgbClr val="FFFF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3200">
          <a:solidFill>
            <a:srgbClr val="FFFFC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3200">
          <a:solidFill>
            <a:srgbClr val="FFFFC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3200">
          <a:solidFill>
            <a:srgbClr val="FFFFC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3200">
          <a:solidFill>
            <a:srgbClr val="FFFFC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3200">
          <a:solidFill>
            <a:srgbClr val="FFFF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45BA-FB4A-4B4C-BFC6-7D30878C7F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245A-3856-43C4-B2EE-D749C9E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1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45BA-FB4A-4B4C-BFC6-7D30878C7F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245A-3856-43C4-B2EE-D749C9E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1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45BA-FB4A-4B4C-BFC6-7D30878C7F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245A-3856-43C4-B2EE-D749C9E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1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45BA-FB4A-4B4C-BFC6-7D30878C7F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245A-3856-43C4-B2EE-D749C9E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1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Periodic Trends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6950" cy="42291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kumimoji="0" lang="en-US" b="1" dirty="0" smtClean="0"/>
              <a:t> Increases to the right</a:t>
            </a:r>
          </a:p>
          <a:p>
            <a:pPr lvl="1">
              <a:spcBef>
                <a:spcPct val="40000"/>
              </a:spcBef>
            </a:pPr>
            <a:r>
              <a:rPr lang="en-US" dirty="0"/>
              <a:t>In small atoms, e</a:t>
            </a:r>
            <a:r>
              <a:rPr lang="en-US" baseline="30000" dirty="0"/>
              <a:t>-</a:t>
            </a:r>
            <a:r>
              <a:rPr lang="en-US" dirty="0"/>
              <a:t> are close to the nucleus where the attraction is </a:t>
            </a:r>
            <a:r>
              <a:rPr lang="en-US" dirty="0" smtClean="0"/>
              <a:t>stronger and nuclear charge increases so attraction between nucleus and electrons increases.</a:t>
            </a:r>
            <a:endParaRPr lang="en-US" dirty="0"/>
          </a:p>
          <a:p>
            <a:pPr>
              <a:spcBef>
                <a:spcPct val="100000"/>
              </a:spcBef>
            </a:pPr>
            <a:r>
              <a:rPr lang="en-US" b="1" dirty="0" smtClean="0"/>
              <a:t> Decreases going down</a:t>
            </a:r>
            <a:endParaRPr lang="en-US" b="1" dirty="0"/>
          </a:p>
          <a:p>
            <a:pPr lvl="1">
              <a:spcBef>
                <a:spcPct val="40000"/>
              </a:spcBef>
            </a:pPr>
            <a:r>
              <a:rPr lang="en-US" dirty="0" smtClean="0"/>
              <a:t>More energy levels have electrons further from the nucleus so attraction less and the </a:t>
            </a:r>
            <a:r>
              <a:rPr lang="en-US" u="sng" dirty="0" smtClean="0"/>
              <a:t>shielding</a:t>
            </a:r>
            <a:r>
              <a:rPr lang="en-US" dirty="0" smtClean="0"/>
              <a:t> affect.</a:t>
            </a:r>
            <a:endParaRPr lang="en-US" dirty="0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</a:t>
            </a:r>
            <a:r>
              <a:rPr lang="en-US" dirty="0"/>
              <a:t>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Electronegativity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Electronegativity – An atom’s desire to grab another atom’s electrons.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796807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02138" y="5649624"/>
            <a:ext cx="703262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Monotype Sorts" pitchFamily="2" charset="2"/>
              <a:buNone/>
            </a:pPr>
            <a:r>
              <a:rPr kumimoji="1" lang="en-US" sz="3200" b="1">
                <a:solidFill>
                  <a:srgbClr val="000000"/>
                </a:solidFill>
              </a:rPr>
              <a:t>Ne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21413" y="5638800"/>
            <a:ext cx="636587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Monotype Sorts" pitchFamily="2" charset="2"/>
              <a:buNone/>
            </a:pPr>
            <a:r>
              <a:rPr kumimoji="1" lang="en-US" sz="3200" b="1" dirty="0" err="1">
                <a:solidFill>
                  <a:srgbClr val="000000"/>
                </a:solidFill>
              </a:rPr>
              <a:t>Ar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57400" y="5638800"/>
            <a:ext cx="708848" cy="66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Monotype Sorts" pitchFamily="2" charset="2"/>
              <a:buNone/>
            </a:pPr>
            <a:r>
              <a:rPr kumimoji="1" lang="en-US" sz="3200" b="1" dirty="0" smtClean="0">
                <a:solidFill>
                  <a:srgbClr val="000000"/>
                </a:solidFill>
              </a:rPr>
              <a:t>He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908665" y="3067912"/>
            <a:ext cx="434735" cy="66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Monotype Sorts" pitchFamily="2" charset="2"/>
              <a:buNone/>
            </a:pPr>
            <a:r>
              <a:rPr kumimoji="1" lang="en-US" sz="3200" b="1" dirty="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867400" y="3525112"/>
            <a:ext cx="595035" cy="66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Monotype Sorts" pitchFamily="2" charset="2"/>
              <a:buNone/>
            </a:pPr>
            <a:r>
              <a:rPr kumimoji="1" lang="en-US" sz="3200" b="1" dirty="0" err="1" smtClean="0">
                <a:solidFill>
                  <a:srgbClr val="000000"/>
                </a:solidFill>
              </a:rPr>
              <a:t>Cl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09800" y="4608512"/>
            <a:ext cx="544513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Monotype Sorts" pitchFamily="2" charset="2"/>
              <a:buNone/>
            </a:pPr>
            <a:r>
              <a:rPr kumimoji="1" lang="en-US" sz="3200" b="1" dirty="0">
                <a:solidFill>
                  <a:srgbClr val="000000"/>
                </a:solidFill>
              </a:rPr>
              <a:t>Li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191000" y="4668112"/>
            <a:ext cx="708848" cy="66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Monotype Sorts" pitchFamily="2" charset="2"/>
              <a:buNone/>
            </a:pPr>
            <a:r>
              <a:rPr kumimoji="1" lang="en-US" sz="3200" b="1" dirty="0" smtClean="0">
                <a:solidFill>
                  <a:srgbClr val="000000"/>
                </a:solidFill>
              </a:rPr>
              <a:t>Na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439733" y="4753892"/>
            <a:ext cx="481222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Monotype Sorts" pitchFamily="2" charset="2"/>
              <a:buNone/>
            </a:pPr>
            <a:r>
              <a:rPr kumimoji="1" lang="en-US" sz="3200" b="1" dirty="0">
                <a:solidFill>
                  <a:srgbClr val="00000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9420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</a:rPr>
              <a:t>Periodic Trend: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Electronegativity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Electronegativity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629150"/>
          </a:xfrm>
        </p:spPr>
        <p:txBody>
          <a:bodyPr/>
          <a:lstStyle/>
          <a:p>
            <a:r>
              <a:rPr lang="en-US" b="1" dirty="0" smtClean="0"/>
              <a:t>Increases to the Right</a:t>
            </a:r>
          </a:p>
          <a:p>
            <a:pPr lvl="1">
              <a:spcBef>
                <a:spcPct val="40000"/>
              </a:spcBef>
              <a:buClr>
                <a:srgbClr val="FFCC00"/>
              </a:buClr>
            </a:pPr>
            <a:r>
              <a:rPr lang="en-US" dirty="0" smtClean="0"/>
              <a:t>Electrons are closer to the nucleus and nuclear charge is greater so attraction between nucleus and valence electrons greater.</a:t>
            </a:r>
          </a:p>
          <a:p>
            <a:pPr marL="401638" lvl="1" indent="0">
              <a:spcBef>
                <a:spcPct val="40000"/>
              </a:spcBef>
              <a:buClr>
                <a:srgbClr val="FFCC00"/>
              </a:buClr>
              <a:buNone/>
            </a:pPr>
            <a:endParaRPr lang="en-US" sz="800" b="1" dirty="0" smtClean="0"/>
          </a:p>
          <a:p>
            <a:pPr lvl="0">
              <a:buClr>
                <a:srgbClr val="FFCC00"/>
              </a:buClr>
            </a:pPr>
            <a:r>
              <a:rPr lang="en-US" b="1" dirty="0" smtClean="0"/>
              <a:t> Decreases going down</a:t>
            </a:r>
            <a:endParaRPr lang="en-US" b="1" dirty="0"/>
          </a:p>
          <a:p>
            <a:pPr lvl="1">
              <a:spcBef>
                <a:spcPct val="40000"/>
              </a:spcBef>
              <a:buClr>
                <a:srgbClr val="FFCC00"/>
              </a:buClr>
            </a:pPr>
            <a:r>
              <a:rPr lang="en-US" dirty="0" smtClean="0"/>
              <a:t>Shielding affect where electrons in lower energy levels shield the positive charge of the nucleus to the electrons so attraction is less between nucleus and valence electrons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609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tx1"/>
                </a:solidFill>
              </a:rPr>
              <a:t>Summary of </a:t>
            </a:r>
            <a:br>
              <a:rPr lang="en-US" sz="3200" smtClean="0">
                <a:solidFill>
                  <a:schemeClr val="tx1"/>
                </a:solidFill>
              </a:rPr>
            </a:br>
            <a:r>
              <a:rPr lang="en-US" sz="3200" smtClean="0">
                <a:solidFill>
                  <a:schemeClr val="tx1"/>
                </a:solidFill>
              </a:rPr>
              <a:t>Periodic Trends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652278"/>
              </p:ext>
            </p:extLst>
          </p:nvPr>
        </p:nvGraphicFramePr>
        <p:xfrm>
          <a:off x="320675" y="3246438"/>
          <a:ext cx="83058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Document" r:id="rId3" imgW="8543769" imgH="3459999" progId="Word.Document.8">
                  <p:embed/>
                </p:oleObj>
              </mc:Choice>
              <mc:Fallback>
                <p:oleObj name="Document" r:id="rId3" imgW="8543769" imgH="3459999" progId="Word.Document.8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r="48854" b="52904"/>
                      <a:stretch>
                        <a:fillRect/>
                      </a:stretch>
                    </p:blipFill>
                    <p:spPr bwMode="auto">
                      <a:xfrm>
                        <a:off x="320675" y="3246438"/>
                        <a:ext cx="83058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</a:t>
            </a:r>
            <a:r>
              <a:rPr lang="en-US" dirty="0"/>
              <a:t>Reactivity</a:t>
            </a:r>
          </a:p>
        </p:txBody>
      </p:sp>
      <p:sp>
        <p:nvSpPr>
          <p:cNvPr id="118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178800" cy="1731963"/>
          </a:xfrm>
        </p:spPr>
        <p:txBody>
          <a:bodyPr/>
          <a:lstStyle/>
          <a:p>
            <a:r>
              <a:rPr lang="en-US" b="1" dirty="0"/>
              <a:t>Families</a:t>
            </a:r>
            <a:endParaRPr lang="en-US" dirty="0"/>
          </a:p>
          <a:p>
            <a:pPr lvl="1"/>
            <a:r>
              <a:rPr lang="en-US" dirty="0"/>
              <a:t>Similar valence e</a:t>
            </a:r>
            <a:r>
              <a:rPr lang="en-US" baseline="30000" dirty="0"/>
              <a:t>-</a:t>
            </a:r>
            <a:r>
              <a:rPr lang="en-US" dirty="0"/>
              <a:t> within a group result in similar chemical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8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Reactivity of Metals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81" y="1828800"/>
            <a:ext cx="832471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 rot="16200000">
            <a:off x="4456770" y="-2172629"/>
            <a:ext cx="685800" cy="7317060"/>
          </a:xfrm>
          <a:prstGeom prst="downArrow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b="1" dirty="0" smtClean="0"/>
              <a:t>Reactivity of </a:t>
            </a:r>
            <a:r>
              <a:rPr lang="en-US" b="1" dirty="0"/>
              <a:t>M</a:t>
            </a:r>
            <a:r>
              <a:rPr lang="en-US" b="1" dirty="0" smtClean="0"/>
              <a:t>etals: </a:t>
            </a:r>
            <a:r>
              <a:rPr lang="en-US" b="1" dirty="0" smtClean="0">
                <a:solidFill>
                  <a:srgbClr val="0000FF"/>
                </a:solidFill>
              </a:rPr>
              <a:t>Decreases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6200" y="1485900"/>
            <a:ext cx="685800" cy="5036641"/>
          </a:xfrm>
          <a:prstGeom prst="downArrow">
            <a:avLst/>
          </a:prstGeom>
          <a:solidFill>
            <a:srgbClr val="FFFFCC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ysClr val="windowText" lastClr="000000"/>
                </a:solidFill>
                <a:latin typeface="Calibri"/>
              </a:rPr>
              <a:t>Reactivity of </a:t>
            </a:r>
            <a:r>
              <a:rPr lang="en-US" b="1" kern="0" dirty="0">
                <a:solidFill>
                  <a:sysClr val="windowText" lastClr="000000"/>
                </a:solidFill>
                <a:latin typeface="Calibri"/>
              </a:rPr>
              <a:t>M</a:t>
            </a:r>
            <a:r>
              <a:rPr lang="en-US" b="1" kern="0" dirty="0" smtClean="0">
                <a:solidFill>
                  <a:sysClr val="windowText" lastClr="000000"/>
                </a:solidFill>
                <a:latin typeface="Calibri"/>
              </a:rPr>
              <a:t>etals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lang="en-US" b="1" kern="0" noProof="0" dirty="0" smtClean="0">
                <a:solidFill>
                  <a:srgbClr val="FF0000"/>
                </a:solidFill>
                <a:latin typeface="Calibri"/>
              </a:rPr>
              <a:t>In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creases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930" y="2133600"/>
            <a:ext cx="2361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Francium is the most reactive metal</a:t>
            </a:r>
            <a:endParaRPr lang="en-US" sz="2400" dirty="0"/>
          </a:p>
        </p:txBody>
      </p:sp>
      <p:sp>
        <p:nvSpPr>
          <p:cNvPr id="10" name="Down Arrow 9"/>
          <p:cNvSpPr/>
          <p:nvPr/>
        </p:nvSpPr>
        <p:spPr>
          <a:xfrm rot="3030982">
            <a:off x="2351749" y="2566999"/>
            <a:ext cx="685800" cy="3258364"/>
          </a:xfrm>
          <a:prstGeom prst="downArrow">
            <a:avLst/>
          </a:prstGeom>
          <a:solidFill>
            <a:srgbClr val="FFFFCC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noProof="0" dirty="0" smtClean="0">
                <a:solidFill>
                  <a:sysClr val="windowText" lastClr="000000"/>
                </a:solidFill>
                <a:latin typeface="Calibri"/>
              </a:rPr>
              <a:t>Francium most reactive Metal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-2514600" y="-152400"/>
            <a:ext cx="1752600" cy="2438400"/>
          </a:xfrm>
          <a:prstGeom prst="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y"/>
              <a:tabLst/>
            </a:pPr>
            <a:endParaRPr kumimoji="1" lang="en-US" sz="4000" b="0" i="0" u="none" strike="noStrike" cap="none" normalizeH="0" baseline="0" smtClean="0">
              <a:ln>
                <a:noFill/>
              </a:ln>
              <a:solidFill>
                <a:srgbClr val="FFFFCC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5269468"/>
            <a:ext cx="381000" cy="369332"/>
          </a:xfrm>
          <a:prstGeom prst="rect">
            <a:avLst/>
          </a:prstGeom>
          <a:noFill/>
          <a:ln w="1016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5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Reactivity of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178800" cy="535305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Decreases to the right</a:t>
            </a:r>
          </a:p>
          <a:p>
            <a:pPr lvl="1">
              <a:buClr>
                <a:srgbClr val="FFCC00"/>
              </a:buClr>
            </a:pPr>
            <a:r>
              <a:rPr lang="en-US" dirty="0" smtClean="0"/>
              <a:t> Nuclear </a:t>
            </a:r>
            <a:r>
              <a:rPr lang="en-US" dirty="0"/>
              <a:t>charge increases </a:t>
            </a:r>
            <a:r>
              <a:rPr lang="en-US" dirty="0" smtClean="0"/>
              <a:t>and electrons are closer so </a:t>
            </a:r>
            <a:r>
              <a:rPr lang="en-US" dirty="0"/>
              <a:t>stronger attraction for electrons and higher ionization energy.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Increases going down</a:t>
            </a:r>
          </a:p>
          <a:p>
            <a:pPr lvl="1">
              <a:buClr>
                <a:srgbClr val="FFCC00"/>
              </a:buClr>
            </a:pPr>
            <a:r>
              <a:rPr lang="en-US" dirty="0"/>
              <a:t> </a:t>
            </a:r>
            <a:r>
              <a:rPr lang="en-US" dirty="0" smtClean="0"/>
              <a:t>More energy levels so electrons are farther away and shielding electrons cause attraction to be less between nucleus and electrons. 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876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Reactivity of Nonmetals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r="2865" b="14878"/>
          <a:stretch/>
        </p:blipFill>
        <p:spPr bwMode="auto">
          <a:xfrm>
            <a:off x="457200" y="1767675"/>
            <a:ext cx="752450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 rot="16200000">
            <a:off x="4456770" y="-2172629"/>
            <a:ext cx="685800" cy="7317060"/>
          </a:xfrm>
          <a:prstGeom prst="downArrow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b="1" dirty="0" smtClean="0"/>
              <a:t>Reactivity of Nonmetals: </a:t>
            </a:r>
            <a:r>
              <a:rPr lang="en-US" b="1" dirty="0" smtClean="0">
                <a:solidFill>
                  <a:srgbClr val="FF0000"/>
                </a:solidFill>
              </a:rPr>
              <a:t>Increases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8229600" y="1813920"/>
            <a:ext cx="685800" cy="5036641"/>
          </a:xfrm>
          <a:prstGeom prst="downArrow">
            <a:avLst/>
          </a:prstGeom>
          <a:solidFill>
            <a:srgbClr val="FFFFCC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ysClr val="windowText" lastClr="000000"/>
                </a:solidFill>
                <a:latin typeface="Calibri"/>
              </a:rPr>
              <a:t>Reactivity of Nonmetals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lang="en-US" b="1" kern="0" dirty="0" smtClean="0">
                <a:solidFill>
                  <a:srgbClr val="0000FF"/>
                </a:solidFill>
                <a:latin typeface="Calibri"/>
              </a:rPr>
              <a:t>D</a:t>
            </a:r>
            <a:r>
              <a:rPr lang="en-US" b="1" kern="0" dirty="0">
                <a:solidFill>
                  <a:srgbClr val="0000FF"/>
                </a:solidFill>
                <a:latin typeface="Calibri"/>
              </a:rPr>
              <a:t>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creases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21246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Fluorine is the most reactive Nonmetal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019800" y="2533471"/>
            <a:ext cx="1524000" cy="743129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-1905000" y="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Down Arrow 9"/>
          <p:cNvSpPr/>
          <p:nvPr/>
        </p:nvSpPr>
        <p:spPr>
          <a:xfrm rot="17125439">
            <a:off x="5459593" y="924645"/>
            <a:ext cx="716355" cy="3651739"/>
          </a:xfrm>
          <a:prstGeom prst="downArrow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600" b="1" dirty="0" smtClean="0"/>
              <a:t>Fluorine is most reactive Nonmetal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Reactivity of Nonmetals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8750"/>
            <a:ext cx="8686800" cy="527685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Increases to the right</a:t>
            </a:r>
          </a:p>
          <a:p>
            <a:pPr lvl="1">
              <a:buClr>
                <a:srgbClr val="FFCC00"/>
              </a:buClr>
            </a:pPr>
            <a:r>
              <a:rPr lang="en-US" dirty="0"/>
              <a:t> </a:t>
            </a:r>
            <a:r>
              <a:rPr lang="en-US" dirty="0" smtClean="0"/>
              <a:t>Nuclear charge increases so stronger attraction for electrons and higher electronegativity.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b="1" dirty="0" smtClean="0"/>
              <a:t>Decreases going down</a:t>
            </a:r>
          </a:p>
          <a:p>
            <a:pPr lvl="1">
              <a:buClr>
                <a:srgbClr val="FFCC00"/>
              </a:buClr>
            </a:pPr>
            <a:r>
              <a:rPr lang="en-US" dirty="0"/>
              <a:t> </a:t>
            </a:r>
            <a:r>
              <a:rPr lang="en-US" dirty="0" smtClean="0"/>
              <a:t> Nuclear charge decreases due to shielding electrons and the electrons are further away. This causes lower </a:t>
            </a:r>
            <a:r>
              <a:rPr lang="en-US" dirty="0" err="1" smtClean="0"/>
              <a:t>electronegativities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6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</a:t>
            </a:r>
            <a:r>
              <a:rPr lang="en-US" dirty="0"/>
              <a:t>Law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/>
              <a:t>When elements are arranged in order of increasing atomic #, elements with similar properties appear at regular intervals.</a:t>
            </a:r>
          </a:p>
        </p:txBody>
      </p:sp>
      <p:graphicFrame>
        <p:nvGraphicFramePr>
          <p:cNvPr id="1177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665617"/>
              </p:ext>
            </p:extLst>
          </p:nvPr>
        </p:nvGraphicFramePr>
        <p:xfrm>
          <a:off x="1952625" y="3440113"/>
          <a:ext cx="5238750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Chart" r:id="rId3" imgW="4800628" imgH="2895578" progId="Excel.Chart.8">
                  <p:embed/>
                </p:oleObj>
              </mc:Choice>
              <mc:Fallback>
                <p:oleObj name="Chart" r:id="rId3" imgW="4800628" imgH="289557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3440113"/>
                        <a:ext cx="5238750" cy="315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 build="p" autoUpdateAnimBg="0"/>
      <p:bldOleChart spid="1177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154836"/>
              </p:ext>
            </p:extLst>
          </p:nvPr>
        </p:nvGraphicFramePr>
        <p:xfrm>
          <a:off x="47770" y="3633788"/>
          <a:ext cx="8489950" cy="322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Document" r:id="rId3" imgW="4238481" imgH="1717717" progId="Word.Document.8">
                  <p:embed/>
                </p:oleObj>
              </mc:Choice>
              <mc:Fallback>
                <p:oleObj name="Document" r:id="rId3" imgW="4238481" imgH="1717717" progId="Word.Document.8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70" y="3633788"/>
                        <a:ext cx="8489950" cy="322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6863" y="1752600"/>
            <a:ext cx="8520112" cy="64611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Melting/Boiling Point</a:t>
            </a:r>
            <a:endParaRPr lang="en-US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301625" y="2344738"/>
            <a:ext cx="852011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36588" lvl="1" indent="-2349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Monotype Sorts" pitchFamily="2" charset="2"/>
              <a:buChar char="y"/>
            </a:pPr>
            <a:r>
              <a:rPr kumimoji="1" lang="en-US" sz="3200" dirty="0">
                <a:solidFill>
                  <a:srgbClr val="FFFFCC"/>
                </a:solidFill>
              </a:rPr>
              <a:t>Highest in the middle of a period.</a:t>
            </a:r>
          </a:p>
        </p:txBody>
      </p:sp>
      <p:grpSp>
        <p:nvGrpSpPr>
          <p:cNvPr id="129030" name="Group 6"/>
          <p:cNvGrpSpPr>
            <a:grpSpLocks/>
          </p:cNvGrpSpPr>
          <p:nvPr/>
        </p:nvGrpSpPr>
        <p:grpSpPr bwMode="auto">
          <a:xfrm>
            <a:off x="831850" y="3103563"/>
            <a:ext cx="8140700" cy="514350"/>
            <a:chOff x="524" y="1955"/>
            <a:chExt cx="5128" cy="324"/>
          </a:xfrm>
        </p:grpSpPr>
        <p:sp>
          <p:nvSpPr>
            <p:cNvPr id="129031" name="AutoShape 7"/>
            <p:cNvSpPr>
              <a:spLocks noChangeArrowheads="1"/>
            </p:cNvSpPr>
            <p:nvPr/>
          </p:nvSpPr>
          <p:spPr bwMode="auto">
            <a:xfrm flipH="1">
              <a:off x="524" y="1956"/>
              <a:ext cx="2517" cy="323"/>
            </a:xfrm>
            <a:prstGeom prst="leftArrow">
              <a:avLst>
                <a:gd name="adj1" fmla="val 44444"/>
                <a:gd name="adj2" fmla="val 95206"/>
              </a:avLst>
            </a:prstGeom>
            <a:gradFill rotWithShape="0">
              <a:gsLst>
                <a:gs pos="0">
                  <a:srgbClr val="FF66FF">
                    <a:gamma/>
                    <a:shade val="46275"/>
                    <a:invGamma/>
                  </a:srgbClr>
                </a:gs>
                <a:gs pos="100000">
                  <a:srgbClr val="FF66FF"/>
                </a:gs>
              </a:gsLst>
              <a:lin ang="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Monotype Sorts" pitchFamily="2" charset="2"/>
                <a:buChar char="y"/>
              </a:pPr>
              <a:endParaRPr kumimoji="1" lang="en-US" sz="4000">
                <a:solidFill>
                  <a:srgbClr val="FFFFCC"/>
                </a:solidFill>
              </a:endParaRPr>
            </a:p>
          </p:txBody>
        </p:sp>
        <p:sp>
          <p:nvSpPr>
            <p:cNvPr id="129032" name="AutoShape 8"/>
            <p:cNvSpPr>
              <a:spLocks noChangeArrowheads="1"/>
            </p:cNvSpPr>
            <p:nvPr/>
          </p:nvSpPr>
          <p:spPr bwMode="auto">
            <a:xfrm>
              <a:off x="3135" y="1955"/>
              <a:ext cx="2517" cy="323"/>
            </a:xfrm>
            <a:prstGeom prst="leftArrow">
              <a:avLst>
                <a:gd name="adj1" fmla="val 44444"/>
                <a:gd name="adj2" fmla="val 95206"/>
              </a:avLst>
            </a:prstGeom>
            <a:gradFill rotWithShape="0">
              <a:gsLst>
                <a:gs pos="0">
                  <a:srgbClr val="FF66FF"/>
                </a:gs>
                <a:gs pos="100000">
                  <a:srgbClr val="FF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Monotype Sorts" pitchFamily="2" charset="2"/>
                <a:buChar char="y"/>
              </a:pPr>
              <a:endParaRPr kumimoji="1" lang="en-US" sz="4000">
                <a:solidFill>
                  <a:srgbClr val="FFFFCC"/>
                </a:solidFill>
              </a:endParaRPr>
            </a:p>
          </p:txBody>
        </p:sp>
      </p:grpSp>
      <p:sp>
        <p:nvSpPr>
          <p:cNvPr id="12903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Melting/Boiling </a:t>
            </a:r>
            <a:r>
              <a:rPr lang="en-US" dirty="0"/>
              <a:t>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9" grpId="0" build="p" bldLvl="2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1-news.softpedia-static.com/images/extra/MAC/large/Periodic_Table_10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01675"/>
            <a:ext cx="8605160" cy="615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 smtClean="0"/>
              <a:t>Atomic Radius</a:t>
            </a:r>
          </a:p>
          <a:p>
            <a:r>
              <a:rPr lang="en-US" b="1" dirty="0"/>
              <a:t> </a:t>
            </a:r>
            <a:r>
              <a:rPr lang="en-US" b="1" dirty="0" smtClean="0"/>
              <a:t>Ionization Energy</a:t>
            </a:r>
          </a:p>
          <a:p>
            <a:r>
              <a:rPr lang="en-US" b="1" dirty="0" smtClean="0"/>
              <a:t> Electronegativity</a:t>
            </a:r>
          </a:p>
          <a:p>
            <a:r>
              <a:rPr lang="en-US" b="1" dirty="0" smtClean="0"/>
              <a:t> Valence Electrons</a:t>
            </a:r>
          </a:p>
          <a:p>
            <a:r>
              <a:rPr lang="en-US" b="1" dirty="0"/>
              <a:t> </a:t>
            </a:r>
            <a:r>
              <a:rPr lang="en-US" b="1" dirty="0" smtClean="0"/>
              <a:t>Energy Levels</a:t>
            </a:r>
          </a:p>
          <a:p>
            <a:pPr lvl="0">
              <a:lnSpc>
                <a:spcPct val="110000"/>
              </a:lnSpc>
              <a:buClr>
                <a:srgbClr val="FFCC00"/>
              </a:buClr>
            </a:pPr>
            <a:r>
              <a:rPr lang="en-US" b="1" kern="1200" dirty="0" smtClean="0"/>
              <a:t>Reactivity of Metals</a:t>
            </a:r>
          </a:p>
          <a:p>
            <a:pPr lvl="0">
              <a:lnSpc>
                <a:spcPct val="110000"/>
              </a:lnSpc>
              <a:buClr>
                <a:srgbClr val="FFCC00"/>
              </a:buClr>
            </a:pPr>
            <a:r>
              <a:rPr lang="en-US" b="1" kern="1200" dirty="0"/>
              <a:t>Reactivity of </a:t>
            </a:r>
            <a:r>
              <a:rPr lang="en-US" b="1" kern="1200" dirty="0" smtClean="0"/>
              <a:t>Nonmetals</a:t>
            </a:r>
          </a:p>
          <a:p>
            <a:pPr lvl="0">
              <a:lnSpc>
                <a:spcPct val="110000"/>
              </a:lnSpc>
              <a:buClr>
                <a:srgbClr val="FFCC00"/>
              </a:buClr>
            </a:pPr>
            <a:r>
              <a:rPr lang="en-US" b="1" kern="1200" dirty="0" smtClean="0"/>
              <a:t> Melting and Boiling Points</a:t>
            </a:r>
            <a:endParaRPr lang="en-US" b="1" kern="1200" dirty="0"/>
          </a:p>
          <a:p>
            <a:pPr marL="0" lvl="0" indent="0">
              <a:lnSpc>
                <a:spcPct val="110000"/>
              </a:lnSpc>
              <a:buClr>
                <a:srgbClr val="FFCC00"/>
              </a:buClr>
              <a:buNone/>
            </a:pPr>
            <a:endParaRPr lang="en-US" sz="4000" kern="1200" dirty="0" smtClean="0"/>
          </a:p>
          <a:p>
            <a:pPr marL="0" lvl="0" indent="0">
              <a:lnSpc>
                <a:spcPct val="110000"/>
              </a:lnSpc>
              <a:buClr>
                <a:srgbClr val="FFCC00"/>
              </a:buClr>
              <a:buNone/>
            </a:pPr>
            <a:endParaRPr lang="en-US" sz="4000" kern="12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2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6863" y="1447800"/>
            <a:ext cx="8239125" cy="71913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Atomic </a:t>
            </a:r>
            <a:r>
              <a:rPr lang="en-US" b="1" dirty="0" smtClean="0"/>
              <a:t>Radius – Size of an atom</a:t>
            </a:r>
            <a:endParaRPr lang="en-US" b="1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89352"/>
              </p:ext>
            </p:extLst>
          </p:nvPr>
        </p:nvGraphicFramePr>
        <p:xfrm>
          <a:off x="1039813" y="2260600"/>
          <a:ext cx="7065962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</a:t>
            </a:r>
            <a:r>
              <a:rPr lang="en-US" dirty="0"/>
              <a:t>Radius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584450" y="3209925"/>
            <a:ext cx="544513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Monotype Sorts" pitchFamily="2" charset="2"/>
              <a:buNone/>
            </a:pPr>
            <a:r>
              <a:rPr kumimoji="1" lang="en-US" sz="3200" b="1" dirty="0">
                <a:solidFill>
                  <a:srgbClr val="000000"/>
                </a:solidFill>
              </a:rPr>
              <a:t>Li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6659563" y="4572000"/>
            <a:ext cx="636587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Monotype Sorts" pitchFamily="2" charset="2"/>
              <a:buNone/>
            </a:pPr>
            <a:r>
              <a:rPr kumimoji="1" lang="en-US" sz="3200" b="1" dirty="0" err="1">
                <a:solidFill>
                  <a:srgbClr val="000000"/>
                </a:solidFill>
              </a:rPr>
              <a:t>Ar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4541838" y="4921250"/>
            <a:ext cx="703262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Monotype Sorts" pitchFamily="2" charset="2"/>
              <a:buNone/>
            </a:pPr>
            <a:r>
              <a:rPr kumimoji="1" lang="en-US" sz="3200" b="1">
                <a:solidFill>
                  <a:srgbClr val="000000"/>
                </a:solidFill>
              </a:rPr>
              <a:t>Ne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6999288" y="2219325"/>
            <a:ext cx="477837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Monotype Sorts" pitchFamily="2" charset="2"/>
              <a:buNone/>
            </a:pPr>
            <a:r>
              <a:rPr kumimoji="1" lang="en-US" sz="3200" b="1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4689475" y="2778125"/>
            <a:ext cx="703263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Monotype Sorts" pitchFamily="2" charset="2"/>
              <a:buNone/>
            </a:pPr>
            <a:r>
              <a:rPr kumimoji="1" lang="en-US" sz="3200" b="1">
                <a:solidFill>
                  <a:srgbClr val="000000"/>
                </a:solidFill>
              </a:rPr>
              <a:t>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9" t="29173" r="19445" b="22501"/>
          <a:stretch/>
        </p:blipFill>
        <p:spPr bwMode="auto">
          <a:xfrm>
            <a:off x="533400" y="838200"/>
            <a:ext cx="860117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TextBox 4"/>
          <p:cNvSpPr txBox="1"/>
          <p:nvPr/>
        </p:nvSpPr>
        <p:spPr>
          <a:xfrm>
            <a:off x="1295400" y="678359"/>
            <a:ext cx="7162800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Periodic Trend: Atomic Radius</a:t>
            </a:r>
            <a:endParaRPr lang="en-US" sz="4400" b="1" dirty="0"/>
          </a:p>
        </p:txBody>
      </p:sp>
      <p:sp>
        <p:nvSpPr>
          <p:cNvPr id="6" name="Down Arrow 5"/>
          <p:cNvSpPr/>
          <p:nvPr/>
        </p:nvSpPr>
        <p:spPr>
          <a:xfrm>
            <a:off x="0" y="678359"/>
            <a:ext cx="685800" cy="5036641"/>
          </a:xfrm>
          <a:prstGeom prst="downArrow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b="1" dirty="0" smtClean="0"/>
              <a:t>Atomic Radius: </a:t>
            </a:r>
            <a:r>
              <a:rPr lang="en-US" b="1" dirty="0" smtClean="0">
                <a:solidFill>
                  <a:srgbClr val="FF0000"/>
                </a:solidFill>
              </a:rPr>
              <a:t>Increases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6200000">
            <a:off x="4456770" y="-3087029"/>
            <a:ext cx="685800" cy="7317060"/>
          </a:xfrm>
          <a:prstGeom prst="downArrow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b="1" dirty="0" smtClean="0"/>
              <a:t>Atomic Radius: </a:t>
            </a:r>
            <a:r>
              <a:rPr lang="en-US" b="1" dirty="0" smtClean="0">
                <a:solidFill>
                  <a:srgbClr val="0000FF"/>
                </a:solidFill>
              </a:rPr>
              <a:t>Decreases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</a:rPr>
              <a:t>Period Trend: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Atomic Radius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371600"/>
            <a:ext cx="8851900" cy="4171950"/>
          </a:xfrm>
        </p:spPr>
        <p:txBody>
          <a:bodyPr/>
          <a:lstStyle/>
          <a:p>
            <a:pPr lvl="0">
              <a:spcBef>
                <a:spcPct val="100000"/>
              </a:spcBef>
              <a:buClr>
                <a:srgbClr val="FFCC00"/>
              </a:buClr>
            </a:pPr>
            <a:r>
              <a:rPr lang="en-US" b="1" dirty="0" smtClean="0"/>
              <a:t> </a:t>
            </a:r>
            <a:r>
              <a:rPr lang="en-US" b="1" dirty="0"/>
              <a:t>Smaller (Decreases) to the right</a:t>
            </a:r>
            <a:endParaRPr lang="en-US" dirty="0"/>
          </a:p>
          <a:p>
            <a:pPr lvl="1">
              <a:spcBef>
                <a:spcPct val="40000"/>
              </a:spcBef>
              <a:buClr>
                <a:srgbClr val="FFCC00"/>
              </a:buClr>
            </a:pPr>
            <a:r>
              <a:rPr lang="en-US" dirty="0"/>
              <a:t>Increased nuclear charge without additional shielding pulls e</a:t>
            </a:r>
            <a:r>
              <a:rPr lang="en-US" baseline="30000" dirty="0"/>
              <a:t>-</a:t>
            </a:r>
            <a:r>
              <a:rPr lang="en-US" dirty="0"/>
              <a:t> in </a:t>
            </a:r>
            <a:r>
              <a:rPr lang="en-US" dirty="0" smtClean="0"/>
              <a:t>tighter</a:t>
            </a:r>
            <a:endParaRPr lang="en-US" b="1" dirty="0" smtClean="0"/>
          </a:p>
          <a:p>
            <a:pPr>
              <a:spcBef>
                <a:spcPct val="70000"/>
              </a:spcBef>
            </a:pPr>
            <a:r>
              <a:rPr lang="en-US" b="1" dirty="0" smtClean="0"/>
              <a:t> Larger (increases) </a:t>
            </a:r>
            <a:r>
              <a:rPr lang="en-US" b="1" dirty="0"/>
              <a:t>going </a:t>
            </a:r>
            <a:r>
              <a:rPr lang="en-US" b="1" dirty="0" smtClean="0"/>
              <a:t>down</a:t>
            </a:r>
            <a:endParaRPr lang="en-US" dirty="0"/>
          </a:p>
          <a:p>
            <a:pPr lvl="1">
              <a:spcBef>
                <a:spcPct val="40000"/>
              </a:spcBef>
            </a:pPr>
            <a:r>
              <a:rPr lang="en-US" dirty="0" smtClean="0"/>
              <a:t> Jump in size of nucleus and new </a:t>
            </a:r>
            <a:r>
              <a:rPr lang="en-US" dirty="0"/>
              <a:t>energy </a:t>
            </a:r>
            <a:r>
              <a:rPr lang="en-US" dirty="0" smtClean="0"/>
              <a:t>level </a:t>
            </a:r>
            <a:endParaRPr lang="en-US" dirty="0"/>
          </a:p>
          <a:p>
            <a:pPr lvl="1">
              <a:spcBef>
                <a:spcPct val="40000"/>
              </a:spcBef>
            </a:pPr>
            <a:r>
              <a:rPr lang="en-US" u="sng" dirty="0"/>
              <a:t>Shielding</a:t>
            </a:r>
            <a:r>
              <a:rPr lang="en-US" dirty="0"/>
              <a:t> - core e</a:t>
            </a:r>
            <a:r>
              <a:rPr lang="en-US" baseline="30000" dirty="0"/>
              <a:t>-</a:t>
            </a:r>
            <a:r>
              <a:rPr lang="en-US" dirty="0"/>
              <a:t> block the attraction between the nucleus and the valence e</a:t>
            </a:r>
            <a:r>
              <a:rPr lang="en-US" baseline="30000" dirty="0"/>
              <a:t>-</a:t>
            </a:r>
          </a:p>
          <a:p>
            <a:pPr>
              <a:spcBef>
                <a:spcPct val="100000"/>
              </a:spcBef>
            </a:pPr>
            <a:endParaRPr lang="en-US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</a:t>
            </a:r>
            <a:r>
              <a:rPr lang="en-US" dirty="0"/>
              <a:t>Radius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6863" y="1219200"/>
            <a:ext cx="8239125" cy="71913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 Ionization Energy – Energy required to remove the outermost electrons</a:t>
            </a:r>
            <a:endParaRPr lang="en-US" b="1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818660"/>
              </p:ext>
            </p:extLst>
          </p:nvPr>
        </p:nvGraphicFramePr>
        <p:xfrm>
          <a:off x="1066800" y="2286000"/>
          <a:ext cx="7065962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</a:t>
            </a:r>
            <a:r>
              <a:rPr lang="en-US" dirty="0"/>
              <a:t>Energy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7007225" y="5248275"/>
            <a:ext cx="477838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Monotype Sorts" pitchFamily="2" charset="2"/>
              <a:buNone/>
            </a:pPr>
            <a:r>
              <a:rPr kumimoji="1" lang="en-US" sz="3200" b="1" dirty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4724400" y="5135563"/>
            <a:ext cx="7032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Monotype Sorts" pitchFamily="2" charset="2"/>
              <a:buNone/>
            </a:pPr>
            <a:r>
              <a:rPr kumimoji="1" lang="en-US" sz="3200" b="1" dirty="0">
                <a:solidFill>
                  <a:srgbClr val="000000"/>
                </a:solidFill>
              </a:rPr>
              <a:t>Na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2678113" y="5103813"/>
            <a:ext cx="544512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Monotype Sorts" pitchFamily="2" charset="2"/>
              <a:buNone/>
            </a:pPr>
            <a:r>
              <a:rPr kumimoji="1" lang="en-US" sz="3200" b="1" dirty="0">
                <a:solidFill>
                  <a:srgbClr val="000000"/>
                </a:solidFill>
              </a:rPr>
              <a:t>Li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6696075" y="3287713"/>
            <a:ext cx="636588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Monotype Sorts" pitchFamily="2" charset="2"/>
              <a:buNone/>
            </a:pPr>
            <a:r>
              <a:rPr kumimoji="1" lang="en-US" sz="3200" b="1" dirty="0" err="1">
                <a:solidFill>
                  <a:srgbClr val="000000"/>
                </a:solidFill>
              </a:rPr>
              <a:t>Ar</a:t>
            </a:r>
            <a:endParaRPr kumimoji="1" lang="en-US" sz="3200" b="1" dirty="0">
              <a:solidFill>
                <a:srgbClr val="000000"/>
              </a:solidFill>
            </a:endParaRP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4464050" y="2513013"/>
            <a:ext cx="7032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Monotype Sorts" pitchFamily="2" charset="2"/>
              <a:buNone/>
            </a:pPr>
            <a:r>
              <a:rPr kumimoji="1" lang="en-US" sz="3200" b="1" dirty="0">
                <a:solidFill>
                  <a:srgbClr val="000000"/>
                </a:solidFill>
              </a:rPr>
              <a:t>Ne</a:t>
            </a:r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2295525" y="2128838"/>
            <a:ext cx="7032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Monotype Sorts" pitchFamily="2" charset="2"/>
              <a:buNone/>
            </a:pPr>
            <a:r>
              <a:rPr kumimoji="1" lang="en-US" sz="3200" b="1" dirty="0">
                <a:solidFill>
                  <a:srgbClr val="000000"/>
                </a:solidFill>
              </a:rPr>
              <a:t>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</a:rPr>
              <a:t>Periodic Trend: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Ionization Energy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temporary Portrait">
  <a:themeElements>
    <a:clrScheme name="">
      <a:dk1>
        <a:srgbClr val="000000"/>
      </a:dk1>
      <a:lt1>
        <a:srgbClr val="FFFFCC"/>
      </a:lt1>
      <a:dk2>
        <a:srgbClr val="000066"/>
      </a:dk2>
      <a:lt2>
        <a:srgbClr val="FFCC00"/>
      </a:lt2>
      <a:accent1>
        <a:srgbClr val="FFCC00"/>
      </a:accent1>
      <a:accent2>
        <a:srgbClr val="FFCC00"/>
      </a:accent2>
      <a:accent3>
        <a:srgbClr val="AAAAB8"/>
      </a:accent3>
      <a:accent4>
        <a:srgbClr val="DADAAE"/>
      </a:accent4>
      <a:accent5>
        <a:srgbClr val="FFE2AA"/>
      </a:accent5>
      <a:accent6>
        <a:srgbClr val="E7B900"/>
      </a:accent6>
      <a:hlink>
        <a:srgbClr val="FFFF00"/>
      </a:hlink>
      <a:folHlink>
        <a:srgbClr val="3399FF"/>
      </a:folHlink>
    </a:clrScheme>
    <a:fontScheme name="Contemporary Portra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3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Monotype Sorts" pitchFamily="2" charset="2"/>
          <a:buChar char="y"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3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Monotype Sorts" pitchFamily="2" charset="2"/>
          <a:buChar char="y"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486</Words>
  <Application>Microsoft Office PowerPoint</Application>
  <PresentationFormat>On-screen Show (4:3)</PresentationFormat>
  <Paragraphs>95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 Black</vt:lpstr>
      <vt:lpstr>Calibri</vt:lpstr>
      <vt:lpstr>Monotype Sorts</vt:lpstr>
      <vt:lpstr>Office Theme</vt:lpstr>
      <vt:lpstr>1_Contemporary Portrait</vt:lpstr>
      <vt:lpstr>1_Office Theme</vt:lpstr>
      <vt:lpstr>2_Office Theme</vt:lpstr>
      <vt:lpstr>3_Office Theme</vt:lpstr>
      <vt:lpstr>4_Office Theme</vt:lpstr>
      <vt:lpstr>Chart</vt:lpstr>
      <vt:lpstr>Document</vt:lpstr>
      <vt:lpstr>Periodic Trends</vt:lpstr>
      <vt:lpstr>Periodic Law</vt:lpstr>
      <vt:lpstr>Trends</vt:lpstr>
      <vt:lpstr>Atomic Radius</vt:lpstr>
      <vt:lpstr>PowerPoint Presentation</vt:lpstr>
      <vt:lpstr>Period Trend: Atomic Radius</vt:lpstr>
      <vt:lpstr>Atomic Radius</vt:lpstr>
      <vt:lpstr>Ionization Energy</vt:lpstr>
      <vt:lpstr>Periodic Trend: Ionization Energy</vt:lpstr>
      <vt:lpstr>Ionization Energy</vt:lpstr>
      <vt:lpstr>Electronegativity</vt:lpstr>
      <vt:lpstr>Periodic Trend: Electronegativity</vt:lpstr>
      <vt:lpstr>Electronegativity</vt:lpstr>
      <vt:lpstr>Summary of  Periodic Trends</vt:lpstr>
      <vt:lpstr>Chemical Reactivity</vt:lpstr>
      <vt:lpstr>Reactivity of Metals</vt:lpstr>
      <vt:lpstr>Reactivity of Metals</vt:lpstr>
      <vt:lpstr>Reactivity of Nonmetals</vt:lpstr>
      <vt:lpstr>Reactivity of Nonmetals</vt:lpstr>
      <vt:lpstr>Melting/Boiling Point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Trends</dc:title>
  <dc:creator>Jerry</dc:creator>
  <cp:lastModifiedBy>Berger, Jerry</cp:lastModifiedBy>
  <cp:revision>64</cp:revision>
  <dcterms:created xsi:type="dcterms:W3CDTF">2014-10-27T01:13:21Z</dcterms:created>
  <dcterms:modified xsi:type="dcterms:W3CDTF">2015-11-11T12:55:57Z</dcterms:modified>
</cp:coreProperties>
</file>